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Lst>
  <p:sldSz cy="5143500" cx="9144000"/>
  <p:notesSz cx="6858000" cy="9144000"/>
  <p:embeddedFontLst>
    <p:embeddedFont>
      <p:font typeface="Didact Gothic"/>
      <p:regular r:id="rId73"/>
    </p:embeddedFont>
    <p:embeddedFont>
      <p:font typeface="Helvetica Neue"/>
      <p:regular r:id="rId74"/>
      <p:bold r:id="rId75"/>
      <p:italic r:id="rId76"/>
      <p:boldItalic r:id="rId77"/>
    </p:embeddedFont>
    <p:embeddedFont>
      <p:font typeface="Helvetica Neue Light"/>
      <p:regular r:id="rId78"/>
      <p:bold r:id="rId79"/>
      <p:italic r:id="rId80"/>
      <p:boldItalic r:id="rId81"/>
    </p:embeddedFont>
    <p:embeddedFont>
      <p:font typeface="DM Sans"/>
      <p:regular r:id="rId82"/>
      <p:bold r:id="rId83"/>
      <p:italic r:id="rId84"/>
      <p:boldItalic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5C5DF75-9E3C-4156-BB0D-AB3A01ABADB5}">
  <a:tblStyle styleId="{65C5DF75-9E3C-4156-BB0D-AB3A01ABADB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DMSans-italic.fntdata"/><Relationship Id="rId83" Type="http://schemas.openxmlformats.org/officeDocument/2006/relationships/font" Target="fonts/DMSans-bold.fntdata"/><Relationship Id="rId42" Type="http://schemas.openxmlformats.org/officeDocument/2006/relationships/slide" Target="slides/slide36.xml"/><Relationship Id="rId41" Type="http://schemas.openxmlformats.org/officeDocument/2006/relationships/slide" Target="slides/slide35.xml"/><Relationship Id="rId85" Type="http://schemas.openxmlformats.org/officeDocument/2006/relationships/font" Target="fonts/DMSans-boldItalic.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HelveticaNeueLight-italic.fntdata"/><Relationship Id="rId82" Type="http://schemas.openxmlformats.org/officeDocument/2006/relationships/font" Target="fonts/DMSans-regular.fntdata"/><Relationship Id="rId81" Type="http://schemas.openxmlformats.org/officeDocument/2006/relationships/font" Target="fonts/HelveticaNeueLigh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DidactGothic-regular.fntdata"/><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font" Target="fonts/HelveticaNeue-bold.fntdata"/><Relationship Id="rId30" Type="http://schemas.openxmlformats.org/officeDocument/2006/relationships/slide" Target="slides/slide24.xml"/><Relationship Id="rId74" Type="http://schemas.openxmlformats.org/officeDocument/2006/relationships/font" Target="fonts/HelveticaNeue-regular.fntdata"/><Relationship Id="rId33" Type="http://schemas.openxmlformats.org/officeDocument/2006/relationships/slide" Target="slides/slide27.xml"/><Relationship Id="rId77" Type="http://schemas.openxmlformats.org/officeDocument/2006/relationships/font" Target="fonts/HelveticaNeue-boldItalic.fntdata"/><Relationship Id="rId32" Type="http://schemas.openxmlformats.org/officeDocument/2006/relationships/slide" Target="slides/slide26.xml"/><Relationship Id="rId76" Type="http://schemas.openxmlformats.org/officeDocument/2006/relationships/font" Target="fonts/HelveticaNeue-italic.fntdata"/><Relationship Id="rId35" Type="http://schemas.openxmlformats.org/officeDocument/2006/relationships/slide" Target="slides/slide29.xml"/><Relationship Id="rId79" Type="http://schemas.openxmlformats.org/officeDocument/2006/relationships/font" Target="fonts/HelveticaNeueLight-bold.fntdata"/><Relationship Id="rId34" Type="http://schemas.openxmlformats.org/officeDocument/2006/relationships/slide" Target="slides/slide28.xml"/><Relationship Id="rId78" Type="http://schemas.openxmlformats.org/officeDocument/2006/relationships/font" Target="fonts/HelveticaNeueLight-regular.fntdata"/><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gif>
</file>

<file path=ppt/media/image26.gi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gif>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reate.kahoot.it/details/e0835476-17b3-4e7f-b030-c05922aa8759" TargetMode="Externa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2e3acf4a2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2e3acf4a2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para la primera clase (después no va).</a:t>
            </a:r>
            <a:endParaRPr>
              <a:latin typeface="DM Sans"/>
              <a:ea typeface="DM Sans"/>
              <a:cs typeface="DM Sans"/>
              <a:sym typeface="DM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2e3acf4a2c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2e3acf4a2c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0b41f399c7_0_1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10b41f399c7_0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t/>
            </a:r>
            <a:endParaRPr b="1" sz="1800">
              <a:solidFill>
                <a:schemeClr val="dk1"/>
              </a:solidFill>
              <a:latin typeface="Didact Gothic"/>
              <a:ea typeface="Didact Gothic"/>
              <a:cs typeface="Didact Gothic"/>
              <a:sym typeface="Didact Gothic"/>
            </a:endParaRPr>
          </a:p>
          <a:p>
            <a:pPr indent="0" lvl="0" marL="0" rtl="0" algn="l">
              <a:lnSpc>
                <a:spcPct val="100000"/>
              </a:lnSpc>
              <a:spcBef>
                <a:spcPts val="110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0b41f399c7_0_1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g10b41f399c7_0_1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Un solución Analitica esta compuesta de diferentes fases: </a:t>
            </a:r>
            <a:r>
              <a:rPr lang="es"/>
              <a:t>Orígenes</a:t>
            </a:r>
            <a:r>
              <a:rPr lang="es"/>
              <a:t> de datos (Captura, Datos externos, ERP, OLTP, First, Second y Third Party), Preparación (Extraer, Limpiar, Administrar, Cargar, Calcular, Enriquecer, Imputar y transformar), Almacenamiento (DWH, ODS, Data Mart), </a:t>
            </a:r>
            <a:r>
              <a:rPr lang="es"/>
              <a:t>Análisis</a:t>
            </a:r>
            <a:r>
              <a:rPr lang="es"/>
              <a:t> y Minería de datos (Generación de modelos, Sistemas OLAD, Machine Learning, Deep Learning) y despliegue (Reportes </a:t>
            </a:r>
            <a:r>
              <a:rPr lang="es"/>
              <a:t>automáticos</a:t>
            </a:r>
            <a:r>
              <a:rPr lang="es"/>
              <a:t>, Aplicaciones de escritorio y Web).</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0b41f399c7_0_1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g10b41f399c7_0_1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Un enfoque </a:t>
            </a:r>
            <a:r>
              <a:rPr lang="es"/>
              <a:t>más</a:t>
            </a:r>
            <a:r>
              <a:rPr lang="es"/>
              <a:t> pragmatico es el uso de analitica predictiva que consta de 5 grandes pasos: Problema (Objetivos, Problema comercial, Objetivos), Data (Contexto analitico para resolucion de problema), Modelo (Machine Learning + Deep Learning), Evaluación (</a:t>
            </a:r>
            <a:r>
              <a:rPr lang="es"/>
              <a:t>Métricas</a:t>
            </a:r>
            <a:r>
              <a:rPr lang="es"/>
              <a:t> de validación) y finalmente despliegue (Puesta en producción)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0b41f399c7_0_1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g10b41f399c7_0_1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Otro enfoque </a:t>
            </a:r>
            <a:r>
              <a:rPr lang="es"/>
              <a:t>más</a:t>
            </a:r>
            <a:r>
              <a:rPr lang="es"/>
              <a:t> secuencias tiene como pilar el entendimiento del negocio y problema a resolver para generar conexiones con la fase de </a:t>
            </a:r>
            <a:r>
              <a:rPr lang="es"/>
              <a:t>adquisición</a:t>
            </a:r>
            <a:r>
              <a:rPr lang="es"/>
              <a:t> (Fuentes de datos, Pipelines, Entornos, EDA), Modelamiento (Feature Engineering, </a:t>
            </a:r>
            <a:r>
              <a:rPr lang="es"/>
              <a:t>entrenamiento</a:t>
            </a:r>
            <a:r>
              <a:rPr lang="es"/>
              <a:t>, </a:t>
            </a:r>
            <a:r>
              <a:rPr lang="es"/>
              <a:t>Validación</a:t>
            </a:r>
            <a:r>
              <a:rPr lang="es"/>
              <a:t>), Despliegue (</a:t>
            </a:r>
            <a:r>
              <a:rPr lang="es"/>
              <a:t>Performance</a:t>
            </a:r>
            <a:r>
              <a:rPr lang="es"/>
              <a:t> y uso de KPIs de monitoreo). Todo esto interconectado para generar sistemas de retroalimentación positivos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2e3acf4a2c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2e3acf4a2c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0b41f399c7_0_1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4" name="Google Shape;224;g10b41f399c7_0_1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0b41f399c7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0b41f399c7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Dentro de los componentes de la inteligencia artificial, el componente que vamos a desarrollar en esta clase es el Machine Learning</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2e3acf4a2c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2e3acf4a2c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2e3acf4a2c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2e3acf4a2c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2e3acf4a2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2e3acf4a2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Colocar todas las clases.</a:t>
            </a:r>
            <a:endParaRPr>
              <a:latin typeface="DM Sans"/>
              <a:ea typeface="DM Sans"/>
              <a:cs typeface="DM Sans"/>
              <a:sym typeface="DM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0b41f399c7_0_1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10b41f399c7_0_1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0b41f399c7_0_1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 La evolución de este campo de la ciencia, matemática, ingeniería tiene ya más de 60 años y solo con el incremento de recursos computacionales a partir de los años 80 se ha podido avanzar en el tema</a:t>
            </a:r>
            <a:endParaRPr/>
          </a:p>
        </p:txBody>
      </p:sp>
      <p:sp>
        <p:nvSpPr>
          <p:cNvPr id="260" name="Google Shape;260;g10b41f399c7_0_1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0b41f399c7_0_9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1950- Maquina de Turing</a:t>
            </a:r>
            <a:endParaRPr/>
          </a:p>
          <a:p>
            <a:pPr indent="0" lvl="0" marL="0" rtl="0" algn="l">
              <a:lnSpc>
                <a:spcPct val="100000"/>
              </a:lnSpc>
              <a:spcBef>
                <a:spcPts val="0"/>
              </a:spcBef>
              <a:spcAft>
                <a:spcPts val="0"/>
              </a:spcAft>
              <a:buSzPts val="1100"/>
              <a:buNone/>
            </a:pPr>
            <a:r>
              <a:rPr lang="es"/>
              <a:t>1951- SNARC primera maquina neuronal</a:t>
            </a:r>
            <a:endParaRPr/>
          </a:p>
          <a:p>
            <a:pPr indent="0" lvl="0" marL="0" rtl="0" algn="l">
              <a:lnSpc>
                <a:spcPct val="100000"/>
              </a:lnSpc>
              <a:spcBef>
                <a:spcPts val="0"/>
              </a:spcBef>
              <a:spcAft>
                <a:spcPts val="0"/>
              </a:spcAft>
              <a:buSzPts val="1100"/>
              <a:buNone/>
            </a:pPr>
            <a:r>
              <a:rPr lang="es"/>
              <a:t>1956- Primerz vez que se reconoce el termino IA</a:t>
            </a:r>
            <a:endParaRPr/>
          </a:p>
          <a:p>
            <a:pPr indent="0" lvl="0" marL="0" rtl="0" algn="l">
              <a:lnSpc>
                <a:spcPct val="100000"/>
              </a:lnSpc>
              <a:spcBef>
                <a:spcPts val="0"/>
              </a:spcBef>
              <a:spcAft>
                <a:spcPts val="0"/>
              </a:spcAft>
              <a:buSzPts val="1100"/>
              <a:buNone/>
            </a:pPr>
            <a:r>
              <a:rPr lang="es"/>
              <a:t>1963- Expansion teoria ML</a:t>
            </a:r>
            <a:endParaRPr/>
          </a:p>
          <a:p>
            <a:pPr indent="0" lvl="0" marL="0" rtl="0" algn="l">
              <a:lnSpc>
                <a:spcPct val="100000"/>
              </a:lnSpc>
              <a:spcBef>
                <a:spcPts val="0"/>
              </a:spcBef>
              <a:spcAft>
                <a:spcPts val="0"/>
              </a:spcAft>
              <a:buSzPts val="1100"/>
              <a:buNone/>
            </a:pPr>
            <a:r>
              <a:rPr lang="es"/>
              <a:t>1964 - </a:t>
            </a:r>
            <a:r>
              <a:rPr lang="es">
                <a:solidFill>
                  <a:schemeClr val="dk1"/>
                </a:solidFill>
              </a:rPr>
              <a:t> LISP programa que resuelve problemas de algebra</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1965- Chatbot ELIZA</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1972- MYON para deteccion de enfermedades infecciosas</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1975-1980 Primer Invierno de IA, falta de recursos computacionales </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1982- Teoria de redes neuronales comienzan a ganar popularidad</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1991- Sistemas de planificacion DART</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1997- DeepBlue ganandole al campeon de ajedrez</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2000- Algoritmos AI usados en mercados verticales</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2005- Sistemas de recomendacion web</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2011- IBM Watson NLP</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2012- Google Brain reconoce imagenes </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2015- Alpha Go para videojuegos</a:t>
            </a:r>
            <a:endParaRPr>
              <a:solidFill>
                <a:schemeClr val="dk1"/>
              </a:solidFill>
            </a:endParaRPr>
          </a:p>
          <a:p>
            <a:pPr indent="0" lvl="0" marL="0" rtl="0" algn="l">
              <a:lnSpc>
                <a:spcPct val="100000"/>
              </a:lnSpc>
              <a:spcBef>
                <a:spcPts val="0"/>
              </a:spcBef>
              <a:spcAft>
                <a:spcPts val="0"/>
              </a:spcAft>
              <a:buSzPts val="1100"/>
              <a:buNone/>
            </a:pPr>
            <a:r>
              <a:rPr lang="es">
                <a:solidFill>
                  <a:schemeClr val="dk1"/>
                </a:solidFill>
              </a:rPr>
              <a:t>2017- Todo se  mueve a entorno Cloud</a:t>
            </a:r>
            <a:endParaRPr>
              <a:solidFill>
                <a:schemeClr val="dk1"/>
              </a:solidFill>
            </a:endParaRPr>
          </a:p>
        </p:txBody>
      </p:sp>
      <p:sp>
        <p:nvSpPr>
          <p:cNvPr id="267" name="Google Shape;267;g10b41f399c7_0_9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0b41f399c7_0_3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4" name="Google Shape;274;g10b41f399c7_0_3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2e3acf4a2c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2e3acf4a2c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0b41f399c7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0b41f399c7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0b41f399c7_0_1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0b41f399c7_0_1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0ef0eec6e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0ef0eec6e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2e3acf4a2c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2e3acf4a2c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0b41f399c7_0_3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 name="Google Shape;326;g10b41f399c7_0_3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2e3acf4a2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2e3acf4a2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0b41f399c7_0_10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g10b41f399c7_0_10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2e3acf4a2c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2e3acf4a2c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0b41f399c7_0_3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g10b41f399c7_0_3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0b41f399c7_0_10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2" name="Google Shape;352;g10b41f399c7_0_10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2e3acf4a2c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2e3acf4a2c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0b41f399c7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0b41f399c7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0b41f399c7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0b41f399c7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0b41f399c7_0_1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0b41f399c7_0_1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0b41f399c7_0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0b41f399c7_0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Algunos ejemplos cotidianos de aplicaciones que utilizamos todos los días (e.g WhatsApp, Messenger, Facebook, Instagram) que tienen sus propios sistemas de IA </a:t>
            </a:r>
            <a:endParaRPr/>
          </a:p>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0b41f399c7_0_4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 name="Google Shape;387;g10b41f399c7_0_4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2e3acf4a2c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2e3acf4a2c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latin typeface="DM Sans"/>
              <a:ea typeface="DM Sans"/>
              <a:cs typeface="DM Sans"/>
              <a:sym typeface="DM San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2e3acf4a2c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2e3acf4a2c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2e3acf4a2c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2e3acf4a2c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Obligatoria siempre.</a:t>
            </a:r>
            <a:r>
              <a:rPr lang="es">
                <a:solidFill>
                  <a:schemeClr val="dk1"/>
                </a:solidFill>
                <a:latin typeface="DM Sans"/>
                <a:ea typeface="DM Sans"/>
                <a:cs typeface="DM Sans"/>
                <a:sym typeface="DM Sans"/>
              </a:rPr>
              <a:t> A la hora del Break, entre 5 y 10 minutos. Considerar ubicar este espacio en un momento adecuado de la clase. Al volver, mostrar los resultados de la pregunta del anterior slide y generar un breve intercambio.</a:t>
            </a:r>
            <a:endParaRPr>
              <a:latin typeface="DM Sans"/>
              <a:ea typeface="DM Sans"/>
              <a:cs typeface="DM Sans"/>
              <a:sym typeface="DM San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2e3acf4a2c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12e3acf4a2c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0b41f399c7_0_11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5" name="Google Shape;415;g10b41f399c7_0_1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2e3acf4a2c_0_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12e3acf4a2c_0_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0b41f399c7_0_1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0b41f399c7_0_1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rPr>
              <a:t>Usar para slides de texto con gráfico de etapas/pasos.</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10b41f399c7_0_4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7" name="Google Shape;447;g10b41f399c7_0_4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10b41f399c7_0_4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6" name="Google Shape;456;g10b41f399c7_0_4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0b41f399c7_0_11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4" name="Google Shape;464;g10b41f399c7_0_11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10b41f399c7_0_11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2" name="Google Shape;472;g10b41f399c7_0_11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0b41f399c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0b41f399c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0b41f399c7_0_11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0" name="Google Shape;480;g10b41f399c7_0_11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10b41f399c7_0_12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8" name="Google Shape;488;g10b41f399c7_0_12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10b41f399c7_0_12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6" name="Google Shape;496;g10b41f399c7_0_12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10b41f399c7_0_12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4" name="Google Shape;504;g10b41f399c7_0_12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12e3acf4a2c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12e3acf4a2c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12e3acf4a2c_0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12e3acf4a2c_0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10b41f399c7_0_5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7" name="Google Shape;527;g10b41f399c7_0_5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10b41f399c7_0_12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4" name="Google Shape;534;g10b41f399c7_0_12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10b41f399c7_0_12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1" name="Google Shape;541;g10b41f399c7_0_12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10b41f399c7_0_12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9" name="Google Shape;549;g10b41f399c7_0_12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10c34963c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10c34963c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u="sng">
                <a:solidFill>
                  <a:schemeClr val="hlink"/>
                </a:solidFill>
                <a:hlinkClick r:id="rId2"/>
              </a:rPr>
              <a:t>https://create.kahoot.it/details/e0835476-17b3-4e7f-b030-c05922aa8759</a:t>
            </a:r>
            <a:r>
              <a:rPr lang="es">
                <a:solidFill>
                  <a:schemeClr val="dk1"/>
                </a:solidFill>
              </a:rPr>
              <a:t>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12e3acf4a2c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12e3acf4a2c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Actividades en clase.</a:t>
            </a:r>
            <a:endParaRPr>
              <a:latin typeface="DM Sans"/>
              <a:ea typeface="DM Sans"/>
              <a:cs typeface="DM Sans"/>
              <a:sym typeface="DM Sans"/>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2e3acf4a2c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2e3acf4a2c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las subsiguientes slides de Actividades en clase.</a:t>
            </a:r>
            <a:endParaRPr>
              <a:latin typeface="DM Sans"/>
              <a:ea typeface="DM Sans"/>
              <a:cs typeface="DM Sans"/>
              <a:sym typeface="DM Sans"/>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g12e3acf4a2c_0_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 name="Google Shape;579;g12e3acf4a2c_0_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12e3acf4a2c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12e3acf4a2c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accent1"/>
              </a:solidFill>
              <a:latin typeface="DM Sans"/>
              <a:ea typeface="DM Sans"/>
              <a:cs typeface="DM Sans"/>
              <a:sym typeface="DM Sans"/>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12e3acf4a2c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12e3acf4a2c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DM Sans"/>
              <a:ea typeface="DM Sans"/>
              <a:cs typeface="DM Sans"/>
              <a:sym typeface="DM Sans"/>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12e3acf4a2c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12e3acf4a2c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12e3acf4a2c_0_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12e3acf4a2c_0_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2e3acf4a2c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2e3acf4a2c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2e3acf4a2c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2e3acf4a2c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b41f399c7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0b41f399c7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856060" y="463889"/>
            <a:ext cx="7429500" cy="11091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2" name="Google Shape;52;p13"/>
          <p:cNvSpPr txBox="1"/>
          <p:nvPr>
            <p:ph idx="1" type="body"/>
          </p:nvPr>
        </p:nvSpPr>
        <p:spPr>
          <a:xfrm>
            <a:off x="856059" y="1687115"/>
            <a:ext cx="7429500" cy="2656500"/>
          </a:xfrm>
          <a:prstGeom prst="rect">
            <a:avLst/>
          </a:prstGeom>
          <a:noFill/>
          <a:ln>
            <a:noFill/>
          </a:ln>
        </p:spPr>
        <p:txBody>
          <a:bodyPr anchorCtr="0" anchor="t" bIns="34275" lIns="68575" spcFirstLastPara="1" rIns="68575" wrap="square" tIns="34275">
            <a:normAutofit/>
          </a:bodyPr>
          <a:lstStyle>
            <a:lvl1pPr indent="-336550" lvl="0" marL="457200" rtl="0" algn="l">
              <a:lnSpc>
                <a:spcPct val="120000"/>
              </a:lnSpc>
              <a:spcBef>
                <a:spcPts val="800"/>
              </a:spcBef>
              <a:spcAft>
                <a:spcPts val="0"/>
              </a:spcAft>
              <a:buClr>
                <a:schemeClr val="lt1"/>
              </a:buClr>
              <a:buSzPts val="1700"/>
              <a:buChar char="•"/>
              <a:defRPr/>
            </a:lvl1pPr>
            <a:lvl2pPr indent="-336550" lvl="1" marL="914400" rtl="0" algn="l">
              <a:lnSpc>
                <a:spcPct val="120000"/>
              </a:lnSpc>
              <a:spcBef>
                <a:spcPts val="400"/>
              </a:spcBef>
              <a:spcAft>
                <a:spcPts val="0"/>
              </a:spcAft>
              <a:buClr>
                <a:schemeClr val="lt1"/>
              </a:buClr>
              <a:buSzPts val="1700"/>
              <a:buChar char="•"/>
              <a:defRPr/>
            </a:lvl2pPr>
            <a:lvl3pPr indent="-336550" lvl="2" marL="1371600" rtl="0" algn="l">
              <a:lnSpc>
                <a:spcPct val="120000"/>
              </a:lnSpc>
              <a:spcBef>
                <a:spcPts val="400"/>
              </a:spcBef>
              <a:spcAft>
                <a:spcPts val="0"/>
              </a:spcAft>
              <a:buClr>
                <a:schemeClr val="lt1"/>
              </a:buClr>
              <a:buSzPts val="1700"/>
              <a:buChar char="•"/>
              <a:defRPr/>
            </a:lvl3pPr>
            <a:lvl4pPr indent="-336550" lvl="3" marL="1828800" rtl="0" algn="l">
              <a:lnSpc>
                <a:spcPct val="120000"/>
              </a:lnSpc>
              <a:spcBef>
                <a:spcPts val="400"/>
              </a:spcBef>
              <a:spcAft>
                <a:spcPts val="0"/>
              </a:spcAft>
              <a:buClr>
                <a:schemeClr val="lt1"/>
              </a:buClr>
              <a:buSzPts val="1700"/>
              <a:buChar char="•"/>
              <a:defRPr/>
            </a:lvl4pPr>
            <a:lvl5pPr indent="-336550" lvl="4" marL="2286000" rtl="0" algn="l">
              <a:lnSpc>
                <a:spcPct val="120000"/>
              </a:lnSpc>
              <a:spcBef>
                <a:spcPts val="400"/>
              </a:spcBef>
              <a:spcAft>
                <a:spcPts val="0"/>
              </a:spcAft>
              <a:buClr>
                <a:schemeClr val="lt1"/>
              </a:buClr>
              <a:buSzPts val="1700"/>
              <a:buChar char="•"/>
              <a:defRPr/>
            </a:lvl5pPr>
            <a:lvl6pPr indent="-336550" lvl="5" marL="2743200" rtl="0" algn="l">
              <a:lnSpc>
                <a:spcPct val="120000"/>
              </a:lnSpc>
              <a:spcBef>
                <a:spcPts val="400"/>
              </a:spcBef>
              <a:spcAft>
                <a:spcPts val="0"/>
              </a:spcAft>
              <a:buClr>
                <a:schemeClr val="lt1"/>
              </a:buClr>
              <a:buSzPts val="1700"/>
              <a:buChar char="•"/>
              <a:defRPr/>
            </a:lvl6pPr>
            <a:lvl7pPr indent="-336550" lvl="6" marL="3200400" rtl="0" algn="l">
              <a:lnSpc>
                <a:spcPct val="120000"/>
              </a:lnSpc>
              <a:spcBef>
                <a:spcPts val="400"/>
              </a:spcBef>
              <a:spcAft>
                <a:spcPts val="0"/>
              </a:spcAft>
              <a:buClr>
                <a:schemeClr val="lt1"/>
              </a:buClr>
              <a:buSzPts val="1700"/>
              <a:buChar char="•"/>
              <a:defRPr/>
            </a:lvl7pPr>
            <a:lvl8pPr indent="-336550" lvl="7" marL="3657600" rtl="0" algn="l">
              <a:lnSpc>
                <a:spcPct val="120000"/>
              </a:lnSpc>
              <a:spcBef>
                <a:spcPts val="400"/>
              </a:spcBef>
              <a:spcAft>
                <a:spcPts val="0"/>
              </a:spcAft>
              <a:buClr>
                <a:schemeClr val="lt1"/>
              </a:buClr>
              <a:buSzPts val="1700"/>
              <a:buChar char="•"/>
              <a:defRPr/>
            </a:lvl8pPr>
            <a:lvl9pPr indent="-336550" lvl="8" marL="4114800" rtl="0" algn="l">
              <a:lnSpc>
                <a:spcPct val="120000"/>
              </a:lnSpc>
              <a:spcBef>
                <a:spcPts val="400"/>
              </a:spcBef>
              <a:spcAft>
                <a:spcPts val="0"/>
              </a:spcAft>
              <a:buClr>
                <a:schemeClr val="lt1"/>
              </a:buClr>
              <a:buSzPts val="1700"/>
              <a:buChar char="•"/>
              <a:defRPr/>
            </a:lvl9pPr>
          </a:lstStyle>
          <a:p/>
        </p:txBody>
      </p:sp>
      <p:sp>
        <p:nvSpPr>
          <p:cNvPr id="53" name="Google Shape;53;p13"/>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noAutofit/>
          </a:bodyPr>
          <a:lstStyle>
            <a:lvl1pPr lvl="0" rtl="0" algn="r">
              <a:lnSpc>
                <a:spcPct val="100000"/>
              </a:lnSpc>
              <a:spcBef>
                <a:spcPts val="0"/>
              </a:spcBef>
              <a:spcAft>
                <a:spcPts val="0"/>
              </a:spcAft>
              <a:buSzPts val="1100"/>
              <a:buNone/>
              <a:defRPr sz="1100"/>
            </a:lvl1pPr>
            <a:lvl2pPr lvl="1" rtl="0" algn="l">
              <a:lnSpc>
                <a:spcPct val="100000"/>
              </a:lnSpc>
              <a:spcBef>
                <a:spcPts val="0"/>
              </a:spcBef>
              <a:spcAft>
                <a:spcPts val="0"/>
              </a:spcAft>
              <a:buSzPts val="1100"/>
              <a:buNone/>
              <a:defRPr sz="1100"/>
            </a:lvl2pPr>
            <a:lvl3pPr lvl="2" rtl="0" algn="l">
              <a:lnSpc>
                <a:spcPct val="100000"/>
              </a:lnSpc>
              <a:spcBef>
                <a:spcPts val="0"/>
              </a:spcBef>
              <a:spcAft>
                <a:spcPts val="0"/>
              </a:spcAft>
              <a:buSzPts val="1100"/>
              <a:buNone/>
              <a:defRPr sz="1100"/>
            </a:lvl3pPr>
            <a:lvl4pPr lvl="3" rtl="0" algn="l">
              <a:lnSpc>
                <a:spcPct val="100000"/>
              </a:lnSpc>
              <a:spcBef>
                <a:spcPts val="0"/>
              </a:spcBef>
              <a:spcAft>
                <a:spcPts val="0"/>
              </a:spcAft>
              <a:buSzPts val="1100"/>
              <a:buNone/>
              <a:defRPr sz="1100"/>
            </a:lvl4pPr>
            <a:lvl5pPr lvl="4" rtl="0" algn="l">
              <a:lnSpc>
                <a:spcPct val="100000"/>
              </a:lnSpc>
              <a:spcBef>
                <a:spcPts val="0"/>
              </a:spcBef>
              <a:spcAft>
                <a:spcPts val="0"/>
              </a:spcAft>
              <a:buSzPts val="1100"/>
              <a:buNone/>
              <a:defRPr sz="1100"/>
            </a:lvl5pPr>
            <a:lvl6pPr lvl="5" rtl="0" algn="l">
              <a:lnSpc>
                <a:spcPct val="100000"/>
              </a:lnSpc>
              <a:spcBef>
                <a:spcPts val="0"/>
              </a:spcBef>
              <a:spcAft>
                <a:spcPts val="0"/>
              </a:spcAft>
              <a:buSzPts val="1100"/>
              <a:buNone/>
              <a:defRPr sz="1100"/>
            </a:lvl6pPr>
            <a:lvl7pPr lvl="6" rtl="0" algn="l">
              <a:lnSpc>
                <a:spcPct val="100000"/>
              </a:lnSpc>
              <a:spcBef>
                <a:spcPts val="0"/>
              </a:spcBef>
              <a:spcAft>
                <a:spcPts val="0"/>
              </a:spcAft>
              <a:buSzPts val="1100"/>
              <a:buNone/>
              <a:defRPr sz="1100"/>
            </a:lvl7pPr>
            <a:lvl8pPr lvl="7" rtl="0" algn="l">
              <a:lnSpc>
                <a:spcPct val="100000"/>
              </a:lnSpc>
              <a:spcBef>
                <a:spcPts val="0"/>
              </a:spcBef>
              <a:spcAft>
                <a:spcPts val="0"/>
              </a:spcAft>
              <a:buSzPts val="1100"/>
              <a:buNone/>
              <a:defRPr sz="1100"/>
            </a:lvl8pPr>
            <a:lvl9pPr lvl="8" rtl="0" algn="l">
              <a:lnSpc>
                <a:spcPct val="100000"/>
              </a:lnSpc>
              <a:spcBef>
                <a:spcPts val="0"/>
              </a:spcBef>
              <a:spcAft>
                <a:spcPts val="0"/>
              </a:spcAft>
              <a:buSzPts val="1100"/>
              <a:buNone/>
              <a:defRPr sz="1100"/>
            </a:lvl9pPr>
          </a:lstStyle>
          <a:p/>
        </p:txBody>
      </p:sp>
      <p:sp>
        <p:nvSpPr>
          <p:cNvPr id="54" name="Google Shape;54;p13"/>
          <p:cNvSpPr txBox="1"/>
          <p:nvPr>
            <p:ph idx="11" type="ftr"/>
          </p:nvPr>
        </p:nvSpPr>
        <p:spPr>
          <a:xfrm>
            <a:off x="856058" y="4412456"/>
            <a:ext cx="4679700" cy="273900"/>
          </a:xfrm>
          <a:prstGeom prst="rect">
            <a:avLst/>
          </a:prstGeom>
          <a:noFill/>
          <a:ln>
            <a:noFill/>
          </a:ln>
        </p:spPr>
        <p:txBody>
          <a:bodyPr anchorCtr="0" anchor="ctr" bIns="34275" lIns="68575" spcFirstLastPara="1" rIns="68575" wrap="square" tIns="34275">
            <a:noAutofit/>
          </a:bodyPr>
          <a:lstStyle>
            <a:lvl1pPr lvl="0" rtl="0" algn="l">
              <a:lnSpc>
                <a:spcPct val="100000"/>
              </a:lnSpc>
              <a:spcBef>
                <a:spcPts val="0"/>
              </a:spcBef>
              <a:spcAft>
                <a:spcPts val="0"/>
              </a:spcAft>
              <a:buSzPts val="1100"/>
              <a:buNone/>
              <a:defRPr sz="1100"/>
            </a:lvl1pPr>
            <a:lvl2pPr lvl="1" rtl="0" algn="l">
              <a:lnSpc>
                <a:spcPct val="100000"/>
              </a:lnSpc>
              <a:spcBef>
                <a:spcPts val="0"/>
              </a:spcBef>
              <a:spcAft>
                <a:spcPts val="0"/>
              </a:spcAft>
              <a:buSzPts val="1100"/>
              <a:buNone/>
              <a:defRPr sz="1100"/>
            </a:lvl2pPr>
            <a:lvl3pPr lvl="2" rtl="0" algn="l">
              <a:lnSpc>
                <a:spcPct val="100000"/>
              </a:lnSpc>
              <a:spcBef>
                <a:spcPts val="0"/>
              </a:spcBef>
              <a:spcAft>
                <a:spcPts val="0"/>
              </a:spcAft>
              <a:buSzPts val="1100"/>
              <a:buNone/>
              <a:defRPr sz="1100"/>
            </a:lvl3pPr>
            <a:lvl4pPr lvl="3" rtl="0" algn="l">
              <a:lnSpc>
                <a:spcPct val="100000"/>
              </a:lnSpc>
              <a:spcBef>
                <a:spcPts val="0"/>
              </a:spcBef>
              <a:spcAft>
                <a:spcPts val="0"/>
              </a:spcAft>
              <a:buSzPts val="1100"/>
              <a:buNone/>
              <a:defRPr sz="1100"/>
            </a:lvl4pPr>
            <a:lvl5pPr lvl="4" rtl="0" algn="l">
              <a:lnSpc>
                <a:spcPct val="100000"/>
              </a:lnSpc>
              <a:spcBef>
                <a:spcPts val="0"/>
              </a:spcBef>
              <a:spcAft>
                <a:spcPts val="0"/>
              </a:spcAft>
              <a:buSzPts val="1100"/>
              <a:buNone/>
              <a:defRPr sz="1100"/>
            </a:lvl5pPr>
            <a:lvl6pPr lvl="5" rtl="0" algn="l">
              <a:lnSpc>
                <a:spcPct val="100000"/>
              </a:lnSpc>
              <a:spcBef>
                <a:spcPts val="0"/>
              </a:spcBef>
              <a:spcAft>
                <a:spcPts val="0"/>
              </a:spcAft>
              <a:buSzPts val="1100"/>
              <a:buNone/>
              <a:defRPr sz="1100"/>
            </a:lvl6pPr>
            <a:lvl7pPr lvl="6" rtl="0" algn="l">
              <a:lnSpc>
                <a:spcPct val="100000"/>
              </a:lnSpc>
              <a:spcBef>
                <a:spcPts val="0"/>
              </a:spcBef>
              <a:spcAft>
                <a:spcPts val="0"/>
              </a:spcAft>
              <a:buSzPts val="1100"/>
              <a:buNone/>
              <a:defRPr sz="1100"/>
            </a:lvl7pPr>
            <a:lvl8pPr lvl="7" rtl="0" algn="l">
              <a:lnSpc>
                <a:spcPct val="100000"/>
              </a:lnSpc>
              <a:spcBef>
                <a:spcPts val="0"/>
              </a:spcBef>
              <a:spcAft>
                <a:spcPts val="0"/>
              </a:spcAft>
              <a:buSzPts val="1100"/>
              <a:buNone/>
              <a:defRPr sz="1100"/>
            </a:lvl8pPr>
            <a:lvl9pPr lvl="8" rtl="0" algn="l">
              <a:lnSpc>
                <a:spcPct val="100000"/>
              </a:lnSpc>
              <a:spcBef>
                <a:spcPts val="0"/>
              </a:spcBef>
              <a:spcAft>
                <a:spcPts val="0"/>
              </a:spcAft>
              <a:buSzPts val="1100"/>
              <a:buNone/>
              <a:defRPr sz="1100"/>
            </a:lvl9pPr>
          </a:lstStyle>
          <a:p/>
        </p:txBody>
      </p:sp>
      <p:sp>
        <p:nvSpPr>
          <p:cNvPr id="55" name="Google Shape;55;p13"/>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Twentieth Century"/>
                <a:ea typeface="Twentieth Century"/>
                <a:cs typeface="Twentieth Century"/>
                <a:sym typeface="Twentieth Century"/>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Twentieth Century"/>
                <a:ea typeface="Twentieth Century"/>
                <a:cs typeface="Twentieth Century"/>
                <a:sym typeface="Twentieth Century"/>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Twentieth Century"/>
                <a:ea typeface="Twentieth Century"/>
                <a:cs typeface="Twentieth Century"/>
                <a:sym typeface="Twentieth Century"/>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Twentieth Century"/>
                <a:ea typeface="Twentieth Century"/>
                <a:cs typeface="Twentieth Century"/>
                <a:sym typeface="Twentieth Century"/>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Twentieth Century"/>
                <a:ea typeface="Twentieth Century"/>
                <a:cs typeface="Twentieth Century"/>
                <a:sym typeface="Twentieth Century"/>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Twentieth Century"/>
                <a:ea typeface="Twentieth Century"/>
                <a:cs typeface="Twentieth Century"/>
                <a:sym typeface="Twentieth Century"/>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Twentieth Century"/>
                <a:ea typeface="Twentieth Century"/>
                <a:cs typeface="Twentieth Century"/>
                <a:sym typeface="Twentieth Century"/>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Twentieth Century"/>
                <a:ea typeface="Twentieth Century"/>
                <a:cs typeface="Twentieth Century"/>
                <a:sym typeface="Twentieth Century"/>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1">
  <p:cSld name="OBJECT_1">
    <p:spTree>
      <p:nvGrpSpPr>
        <p:cNvPr id="56" name="Shape 56"/>
        <p:cNvGrpSpPr/>
        <p:nvPr/>
      </p:nvGrpSpPr>
      <p:grpSpPr>
        <a:xfrm>
          <a:off x="0" y="0"/>
          <a:ext cx="0" cy="0"/>
          <a:chOff x="0" y="0"/>
          <a:chExt cx="0" cy="0"/>
        </a:xfrm>
      </p:grpSpPr>
      <p:sp>
        <p:nvSpPr>
          <p:cNvPr id="57" name="Google Shape;57;p14"/>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8" name="Google Shape;58;p14"/>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750"/>
              </a:spcBef>
              <a:spcAft>
                <a:spcPts val="0"/>
              </a:spcAft>
              <a:buClr>
                <a:schemeClr val="dk1"/>
              </a:buClr>
              <a:buSzPts val="1800"/>
              <a:buChar char="•"/>
              <a:defRPr/>
            </a:lvl1pPr>
            <a:lvl2pPr indent="-342900" lvl="1" marL="914400" rtl="0" algn="l">
              <a:lnSpc>
                <a:spcPct val="90000"/>
              </a:lnSpc>
              <a:spcBef>
                <a:spcPts val="375"/>
              </a:spcBef>
              <a:spcAft>
                <a:spcPts val="0"/>
              </a:spcAft>
              <a:buClr>
                <a:schemeClr val="dk1"/>
              </a:buClr>
              <a:buSzPts val="1800"/>
              <a:buChar char="•"/>
              <a:defRPr/>
            </a:lvl2pPr>
            <a:lvl3pPr indent="-342900" lvl="2" marL="1371600" rtl="0" algn="l">
              <a:lnSpc>
                <a:spcPct val="90000"/>
              </a:lnSpc>
              <a:spcBef>
                <a:spcPts val="375"/>
              </a:spcBef>
              <a:spcAft>
                <a:spcPts val="0"/>
              </a:spcAft>
              <a:buClr>
                <a:schemeClr val="dk1"/>
              </a:buClr>
              <a:buSzPts val="1800"/>
              <a:buChar char="•"/>
              <a:defRPr/>
            </a:lvl3pPr>
            <a:lvl4pPr indent="-342900" lvl="3" marL="1828800" rtl="0" algn="l">
              <a:lnSpc>
                <a:spcPct val="90000"/>
              </a:lnSpc>
              <a:spcBef>
                <a:spcPts val="375"/>
              </a:spcBef>
              <a:spcAft>
                <a:spcPts val="0"/>
              </a:spcAft>
              <a:buClr>
                <a:schemeClr val="dk1"/>
              </a:buClr>
              <a:buSzPts val="1800"/>
              <a:buChar char="•"/>
              <a:defRPr/>
            </a:lvl4pPr>
            <a:lvl5pPr indent="-342900" lvl="4" marL="2286000" rtl="0" algn="l">
              <a:lnSpc>
                <a:spcPct val="90000"/>
              </a:lnSpc>
              <a:spcBef>
                <a:spcPts val="375"/>
              </a:spcBef>
              <a:spcAft>
                <a:spcPts val="0"/>
              </a:spcAft>
              <a:buClr>
                <a:schemeClr val="dk1"/>
              </a:buClr>
              <a:buSzPts val="1800"/>
              <a:buChar char="•"/>
              <a:defRPr/>
            </a:lvl5pPr>
            <a:lvl6pPr indent="-342900" lvl="5" marL="2743200" rtl="0" algn="l">
              <a:lnSpc>
                <a:spcPct val="90000"/>
              </a:lnSpc>
              <a:spcBef>
                <a:spcPts val="375"/>
              </a:spcBef>
              <a:spcAft>
                <a:spcPts val="0"/>
              </a:spcAft>
              <a:buClr>
                <a:schemeClr val="dk1"/>
              </a:buClr>
              <a:buSzPts val="1800"/>
              <a:buChar char="•"/>
              <a:defRPr/>
            </a:lvl6pPr>
            <a:lvl7pPr indent="-342900" lvl="6" marL="3200400" rtl="0" algn="l">
              <a:lnSpc>
                <a:spcPct val="90000"/>
              </a:lnSpc>
              <a:spcBef>
                <a:spcPts val="375"/>
              </a:spcBef>
              <a:spcAft>
                <a:spcPts val="0"/>
              </a:spcAft>
              <a:buClr>
                <a:schemeClr val="dk1"/>
              </a:buClr>
              <a:buSzPts val="1800"/>
              <a:buChar char="•"/>
              <a:defRPr/>
            </a:lvl7pPr>
            <a:lvl8pPr indent="-342900" lvl="7" marL="3657600" rtl="0" algn="l">
              <a:lnSpc>
                <a:spcPct val="90000"/>
              </a:lnSpc>
              <a:spcBef>
                <a:spcPts val="375"/>
              </a:spcBef>
              <a:spcAft>
                <a:spcPts val="0"/>
              </a:spcAft>
              <a:buClr>
                <a:schemeClr val="dk1"/>
              </a:buClr>
              <a:buSzPts val="1800"/>
              <a:buChar char="•"/>
              <a:defRPr/>
            </a:lvl8pPr>
            <a:lvl9pPr indent="-342900" lvl="8" marL="4114800" rtl="0" algn="l">
              <a:lnSpc>
                <a:spcPct val="90000"/>
              </a:lnSpc>
              <a:spcBef>
                <a:spcPts val="375"/>
              </a:spcBef>
              <a:spcAft>
                <a:spcPts val="0"/>
              </a:spcAft>
              <a:buClr>
                <a:schemeClr val="dk1"/>
              </a:buClr>
              <a:buSzPts val="1800"/>
              <a:buChar char="•"/>
              <a:defRPr/>
            </a:lvl9pPr>
          </a:lstStyle>
          <a:p/>
        </p:txBody>
      </p:sp>
      <p:sp>
        <p:nvSpPr>
          <p:cNvPr id="59" name="Google Shape;59;p14"/>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0" name="Google Shape;60;p14"/>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1" name="Google Shape;61;p14"/>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62" name="Shape 62"/>
        <p:cNvGrpSpPr/>
        <p:nvPr/>
      </p:nvGrpSpPr>
      <p:grpSpPr>
        <a:xfrm>
          <a:off x="0" y="0"/>
          <a:ext cx="0" cy="0"/>
          <a:chOff x="0" y="0"/>
          <a:chExt cx="0" cy="0"/>
        </a:xfrm>
      </p:grpSpPr>
      <p:pic>
        <p:nvPicPr>
          <p:cNvPr id="63" name="Google Shape;63;p15"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64" name="Shape 64"/>
        <p:cNvGrpSpPr/>
        <p:nvPr/>
      </p:nvGrpSpPr>
      <p:grpSpPr>
        <a:xfrm>
          <a:off x="0" y="0"/>
          <a:ext cx="0" cy="0"/>
          <a:chOff x="0" y="0"/>
          <a:chExt cx="0" cy="0"/>
        </a:xfrm>
      </p:grpSpPr>
      <p:pic>
        <p:nvPicPr>
          <p:cNvPr id="65" name="Google Shape;65;p16" title="logo coderhouse"/>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_2">
    <p:bg>
      <p:bgPr>
        <a:blipFill>
          <a:blip r:embed="rId2">
            <a:alphaModFix/>
          </a:blip>
          <a:stretch>
            <a:fillRect/>
          </a:stretch>
        </a:blipFill>
      </p:bgPr>
    </p:bg>
    <p:spTree>
      <p:nvGrpSpPr>
        <p:cNvPr id="66" name="Shape 66"/>
        <p:cNvGrpSpPr/>
        <p:nvPr/>
      </p:nvGrpSpPr>
      <p:grpSpPr>
        <a:xfrm>
          <a:off x="0" y="0"/>
          <a:ext cx="0" cy="0"/>
          <a:chOff x="0" y="0"/>
          <a:chExt cx="0" cy="0"/>
        </a:xfrm>
      </p:grpSpPr>
      <p:pic>
        <p:nvPicPr>
          <p:cNvPr id="67" name="Google Shape;67;p17"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68" name="Shape 68"/>
        <p:cNvGrpSpPr/>
        <p:nvPr/>
      </p:nvGrpSpPr>
      <p:grpSpPr>
        <a:xfrm>
          <a:off x="0" y="0"/>
          <a:ext cx="0" cy="0"/>
          <a:chOff x="0" y="0"/>
          <a:chExt cx="0" cy="0"/>
        </a:xfrm>
      </p:grpSpPr>
      <p:pic>
        <p:nvPicPr>
          <p:cNvPr id="69" name="Google Shape;69;p18" title="logo coderhouse"/>
          <p:cNvPicPr preferRelativeResize="0"/>
          <p:nvPr/>
        </p:nvPicPr>
        <p:blipFill>
          <a:blip r:embed="rId2">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70" name="Shape 70"/>
        <p:cNvGrpSpPr/>
        <p:nvPr/>
      </p:nvGrpSpPr>
      <p:grpSpPr>
        <a:xfrm>
          <a:off x="0" y="0"/>
          <a:ext cx="0" cy="0"/>
          <a:chOff x="0" y="0"/>
          <a:chExt cx="0" cy="0"/>
        </a:xfrm>
      </p:grpSpPr>
      <p:pic>
        <p:nvPicPr>
          <p:cNvPr id="71" name="Google Shape;71;p19"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72" name="Shape 72"/>
        <p:cNvGrpSpPr/>
        <p:nvPr/>
      </p:nvGrpSpPr>
      <p:grpSpPr>
        <a:xfrm>
          <a:off x="0" y="0"/>
          <a:ext cx="0" cy="0"/>
          <a:chOff x="0" y="0"/>
          <a:chExt cx="0" cy="0"/>
        </a:xfrm>
      </p:grpSpPr>
      <p:pic>
        <p:nvPicPr>
          <p:cNvPr id="73" name="Google Shape;73;p20"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_2">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21"/>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6" name="Google Shape;76;p21"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1">
  <p:cSld name="SECTION_HEADER_1_1_1_1_1_1_1_1_1_3">
    <p:bg>
      <p:bgPr>
        <a:blipFill>
          <a:blip r:embed="rId2">
            <a:alphaModFix/>
          </a:blip>
          <a:stretch>
            <a:fillRect/>
          </a:stretch>
        </a:blipFill>
      </p:bgPr>
    </p:bg>
    <p:spTree>
      <p:nvGrpSpPr>
        <p:cNvPr id="77" name="Shape 77"/>
        <p:cNvGrpSpPr/>
        <p:nvPr/>
      </p:nvGrpSpPr>
      <p:grpSpPr>
        <a:xfrm>
          <a:off x="0" y="0"/>
          <a:ext cx="0" cy="0"/>
          <a:chOff x="0" y="0"/>
          <a:chExt cx="0" cy="0"/>
        </a:xfrm>
      </p:grpSpPr>
      <p:pic>
        <p:nvPicPr>
          <p:cNvPr id="78" name="Google Shape;78;p22"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2">
  <p:cSld name="SECTION_HEADER_1_1_1_1">
    <p:bg>
      <p:bgPr>
        <a:blipFill>
          <a:blip r:embed="rId2">
            <a:alphaModFix/>
          </a:blip>
          <a:stretch>
            <a:fillRect/>
          </a:stretch>
        </a:blipFill>
      </p:bgPr>
    </p:bg>
    <p:spTree>
      <p:nvGrpSpPr>
        <p:cNvPr id="79" name="Shape 79"/>
        <p:cNvGrpSpPr/>
        <p:nvPr/>
      </p:nvGrpSpPr>
      <p:grpSpPr>
        <a:xfrm>
          <a:off x="0" y="0"/>
          <a:ext cx="0" cy="0"/>
          <a:chOff x="0" y="0"/>
          <a:chExt cx="0" cy="0"/>
        </a:xfrm>
      </p:grpSpPr>
      <p:pic>
        <p:nvPicPr>
          <p:cNvPr id="80" name="Google Shape;80;p23"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3">
  <p:cSld name="SECTION_HEADER_1_1_1_1_1">
    <p:bg>
      <p:bgPr>
        <a:blipFill>
          <a:blip r:embed="rId2">
            <a:alphaModFix/>
          </a:blip>
          <a:stretch>
            <a:fillRect/>
          </a:stretch>
        </a:blipFill>
      </p:bgPr>
    </p:bg>
    <p:spTree>
      <p:nvGrpSpPr>
        <p:cNvPr id="81" name="Shape 81"/>
        <p:cNvGrpSpPr/>
        <p:nvPr/>
      </p:nvGrpSpPr>
      <p:grpSpPr>
        <a:xfrm>
          <a:off x="0" y="0"/>
          <a:ext cx="0" cy="0"/>
          <a:chOff x="0" y="0"/>
          <a:chExt cx="0" cy="0"/>
        </a:xfrm>
      </p:grpSpPr>
      <p:pic>
        <p:nvPicPr>
          <p:cNvPr id="82" name="Google Shape;82;p24"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2">
  <p:cSld name="SECTION_HEADER_1_1_1_1_1_1_1_1_1_4">
    <p:bg>
      <p:bgPr>
        <a:blipFill>
          <a:blip r:embed="rId2">
            <a:alphaModFix/>
          </a:blip>
          <a:stretch>
            <a:fillRect/>
          </a:stretch>
        </a:blipFill>
      </p:bgPr>
    </p:bg>
    <p:spTree>
      <p:nvGrpSpPr>
        <p:cNvPr id="83" name="Shape 83"/>
        <p:cNvGrpSpPr/>
        <p:nvPr/>
      </p:nvGrpSpPr>
      <p:grpSpPr>
        <a:xfrm>
          <a:off x="0" y="0"/>
          <a:ext cx="0" cy="0"/>
          <a:chOff x="0" y="0"/>
          <a:chExt cx="0" cy="0"/>
        </a:xfrm>
      </p:grpSpPr>
      <p:pic>
        <p:nvPicPr>
          <p:cNvPr id="84" name="Google Shape;84;p25"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46.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2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image" Target="../media/image25.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image" Target="../media/image24.png"/><Relationship Id="rId4" Type="http://schemas.openxmlformats.org/officeDocument/2006/relationships/hyperlink" Target="https://www.javatpoint.com/history-of-artificial-intelligenc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image" Target="../media/image26.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 Id="rId3" Type="http://schemas.openxmlformats.org/officeDocument/2006/relationships/image" Target="../media/image27.png"/><Relationship Id="rId4" Type="http://schemas.openxmlformats.org/officeDocument/2006/relationships/image" Target="../media/image32.png"/><Relationship Id="rId9"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image" Target="../media/image31.png"/><Relationship Id="rId7" Type="http://schemas.openxmlformats.org/officeDocument/2006/relationships/image" Target="../media/image38.png"/><Relationship Id="rId8" Type="http://schemas.openxmlformats.org/officeDocument/2006/relationships/image" Target="../media/image28.png"/><Relationship Id="rId10" Type="http://schemas.openxmlformats.org/officeDocument/2006/relationships/image" Target="../media/image4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 Id="rId3" Type="http://schemas.openxmlformats.org/officeDocument/2006/relationships/image" Target="../media/image3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 Id="rId3" Type="http://schemas.openxmlformats.org/officeDocument/2006/relationships/image" Target="../media/image5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 Id="rId3" Type="http://schemas.openxmlformats.org/officeDocument/2006/relationships/image" Target="../media/image3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9.xml"/><Relationship Id="rId3" Type="http://schemas.openxmlformats.org/officeDocument/2006/relationships/image" Target="../media/image3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 Id="rId3" Type="http://schemas.openxmlformats.org/officeDocument/2006/relationships/image" Target="../media/image1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3.xml"/><Relationship Id="rId3" Type="http://schemas.openxmlformats.org/officeDocument/2006/relationships/image" Target="../media/image3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6.xml"/><Relationship Id="rId3" Type="http://schemas.openxmlformats.org/officeDocument/2006/relationships/image" Target="../media/image41.png"/><Relationship Id="rId4" Type="http://schemas.openxmlformats.org/officeDocument/2006/relationships/image" Target="../media/image3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7.xml"/><Relationship Id="rId3" Type="http://schemas.openxmlformats.org/officeDocument/2006/relationships/image" Target="../media/image3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8.xml"/><Relationship Id="rId3" Type="http://schemas.openxmlformats.org/officeDocument/2006/relationships/image" Target="../media/image4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9.xml"/><Relationship Id="rId3" Type="http://schemas.openxmlformats.org/officeDocument/2006/relationships/image" Target="../media/image4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0.xml"/><Relationship Id="rId3" Type="http://schemas.openxmlformats.org/officeDocument/2006/relationships/image" Target="../media/image4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1.xml"/><Relationship Id="rId3" Type="http://schemas.openxmlformats.org/officeDocument/2006/relationships/image" Target="../media/image45.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2.xml"/><Relationship Id="rId3" Type="http://schemas.openxmlformats.org/officeDocument/2006/relationships/image" Target="../media/image4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3.xml"/><Relationship Id="rId3" Type="http://schemas.openxmlformats.org/officeDocument/2006/relationships/image" Target="../media/image48.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4.xml"/><Relationship Id="rId3" Type="http://schemas.openxmlformats.org/officeDocument/2006/relationships/image" Target="../media/image1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6.xml"/><Relationship Id="rId3" Type="http://schemas.openxmlformats.org/officeDocument/2006/relationships/image" Target="../media/image5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8.xml"/><Relationship Id="rId3" Type="http://schemas.openxmlformats.org/officeDocument/2006/relationships/image" Target="../media/image5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9.xml"/><Relationship Id="rId3" Type="http://schemas.openxmlformats.org/officeDocument/2006/relationships/image" Target="../media/image4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 Id="rId3" Type="http://schemas.openxmlformats.org/officeDocument/2006/relationships/image" Target="../media/image54.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1.xml"/><Relationship Id="rId3" Type="http://schemas.openxmlformats.org/officeDocument/2006/relationships/image" Target="../media/image54.png"/><Relationship Id="rId4" Type="http://schemas.openxmlformats.org/officeDocument/2006/relationships/image" Target="../media/image5.png"/><Relationship Id="rId5" Type="http://schemas.openxmlformats.org/officeDocument/2006/relationships/hyperlink" Target="https://trends.google.com/trends/?geo=US" TargetMode="External"/><Relationship Id="rId6" Type="http://schemas.openxmlformats.org/officeDocument/2006/relationships/image" Target="../media/image34.png"/><Relationship Id="rId7" Type="http://schemas.openxmlformats.org/officeDocument/2006/relationships/hyperlink" Target="https://padlet.com/"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3.xml"/><Relationship Id="rId3" Type="http://schemas.openxmlformats.org/officeDocument/2006/relationships/image" Target="../media/image50.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6.xml"/><Relationship Id="rId3" Type="http://schemas.openxmlformats.org/officeDocument/2006/relationships/image" Target="../media/image5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26"/>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¡Les damos la bienvenida!</a:t>
            </a:r>
            <a:endParaRPr b="1" sz="4000">
              <a:solidFill>
                <a:srgbClr val="EAFF6A"/>
              </a:solidFill>
              <a:latin typeface="DM Sans"/>
              <a:ea typeface="DM Sans"/>
              <a:cs typeface="DM Sans"/>
              <a:sym typeface="DM Sans"/>
            </a:endParaRPr>
          </a:p>
        </p:txBody>
      </p:sp>
      <p:sp>
        <p:nvSpPr>
          <p:cNvPr id="90" name="Google Shape;90;p26"/>
          <p:cNvSpPr txBox="1"/>
          <p:nvPr/>
        </p:nvSpPr>
        <p:spPr>
          <a:xfrm>
            <a:off x="3315900" y="3421350"/>
            <a:ext cx="25122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000">
                <a:solidFill>
                  <a:schemeClr val="lt1"/>
                </a:solidFill>
                <a:latin typeface="DM Sans"/>
                <a:ea typeface="DM Sans"/>
                <a:cs typeface="DM Sans"/>
                <a:sym typeface="DM Sans"/>
              </a:rPr>
              <a:t>¿Comenzamos?</a:t>
            </a:r>
            <a:endParaRPr sz="2000">
              <a:solidFill>
                <a:schemeClr val="lt1"/>
              </a:solidFill>
              <a:latin typeface="DM Sans"/>
              <a:ea typeface="DM Sans"/>
              <a:cs typeface="DM Sans"/>
              <a:sym typeface="DM Sans"/>
            </a:endParaRPr>
          </a:p>
        </p:txBody>
      </p:sp>
      <p:pic>
        <p:nvPicPr>
          <p:cNvPr descr="Man Dancing on Apple iOS 12.2" id="91" name="Google Shape;91;p26"/>
          <p:cNvPicPr preferRelativeResize="0"/>
          <p:nvPr/>
        </p:nvPicPr>
        <p:blipFill>
          <a:blip r:embed="rId3">
            <a:alphaModFix/>
          </a:blip>
          <a:stretch>
            <a:fillRect/>
          </a:stretch>
        </p:blipFill>
        <p:spPr>
          <a:xfrm>
            <a:off x="4133900" y="808750"/>
            <a:ext cx="876200" cy="876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5"/>
          <p:cNvSpPr txBox="1"/>
          <p:nvPr/>
        </p:nvSpPr>
        <p:spPr>
          <a:xfrm>
            <a:off x="1461300" y="2202300"/>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¿Qué es un Modelo Analítico?</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6"/>
          <p:cNvSpPr txBox="1"/>
          <p:nvPr/>
        </p:nvSpPr>
        <p:spPr>
          <a:xfrm>
            <a:off x="647450" y="979399"/>
            <a:ext cx="8022600" cy="4923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¿Qué es un Modelo Analítico?  </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189" name="Google Shape;189;p36"/>
          <p:cNvSpPr txBox="1"/>
          <p:nvPr/>
        </p:nvSpPr>
        <p:spPr>
          <a:xfrm>
            <a:off x="4672550" y="1763550"/>
            <a:ext cx="3465000" cy="808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600"/>
              </a:spcBef>
              <a:spcAft>
                <a:spcPts val="0"/>
              </a:spcAft>
              <a:buNone/>
            </a:pPr>
            <a:r>
              <a:rPr lang="es" sz="1350">
                <a:solidFill>
                  <a:schemeClr val="dk1"/>
                </a:solidFill>
                <a:latin typeface="DM Sans"/>
                <a:ea typeface="DM Sans"/>
                <a:cs typeface="DM Sans"/>
                <a:sym typeface="DM Sans"/>
              </a:rPr>
              <a:t>Existen múltiples definiciones al respecto. Sin embargo, elegimos esta definición para el desarrollo del curso 🧐</a:t>
            </a:r>
            <a:endParaRPr sz="1350">
              <a:solidFill>
                <a:schemeClr val="dk1"/>
              </a:solidFill>
              <a:latin typeface="DM Sans"/>
              <a:ea typeface="DM Sans"/>
              <a:cs typeface="DM Sans"/>
              <a:sym typeface="DM Sans"/>
            </a:endParaRPr>
          </a:p>
        </p:txBody>
      </p:sp>
      <p:sp>
        <p:nvSpPr>
          <p:cNvPr id="190" name="Google Shape;190;p36"/>
          <p:cNvSpPr txBox="1"/>
          <p:nvPr/>
        </p:nvSpPr>
        <p:spPr>
          <a:xfrm>
            <a:off x="647450" y="1838525"/>
            <a:ext cx="4025100" cy="20280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600"/>
              </a:spcBef>
              <a:spcAft>
                <a:spcPts val="0"/>
              </a:spcAft>
              <a:buNone/>
            </a:pPr>
            <a:r>
              <a:rPr lang="es" sz="1350">
                <a:solidFill>
                  <a:schemeClr val="dk1"/>
                </a:solidFill>
                <a:latin typeface="DM Sans"/>
                <a:ea typeface="DM Sans"/>
                <a:cs typeface="DM Sans"/>
                <a:sym typeface="DM Sans"/>
              </a:rPr>
              <a:t>Es un proceso que permite combinar datos heterogéneos de muchas fuentes diferentes. </a:t>
            </a:r>
            <a:endParaRPr sz="1350">
              <a:solidFill>
                <a:schemeClr val="dk1"/>
              </a:solidFill>
              <a:latin typeface="DM Sans"/>
              <a:ea typeface="DM Sans"/>
              <a:cs typeface="DM Sans"/>
              <a:sym typeface="DM Sans"/>
            </a:endParaRPr>
          </a:p>
          <a:p>
            <a:pPr indent="0" lvl="0" marL="0" rtl="0" algn="l">
              <a:lnSpc>
                <a:spcPct val="150000"/>
              </a:lnSpc>
              <a:spcBef>
                <a:spcPts val="600"/>
              </a:spcBef>
              <a:spcAft>
                <a:spcPts val="0"/>
              </a:spcAft>
              <a:buNone/>
            </a:pPr>
            <a:r>
              <a:rPr lang="es" sz="1350">
                <a:solidFill>
                  <a:schemeClr val="dk1"/>
                </a:solidFill>
                <a:latin typeface="DM Sans"/>
                <a:ea typeface="DM Sans"/>
                <a:cs typeface="DM Sans"/>
                <a:sym typeface="DM Sans"/>
              </a:rPr>
              <a:t>Por lo tanto, facilita que distintos tipos de datos sean fusionados para posteriormente poder ser analizados de manera conjunta”. </a:t>
            </a:r>
            <a:endParaRPr sz="1350">
              <a:solidFill>
                <a:schemeClr val="dk1"/>
              </a:solidFill>
              <a:latin typeface="DM Sans"/>
              <a:ea typeface="DM Sans"/>
              <a:cs typeface="DM Sans"/>
              <a:sym typeface="DM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37"/>
          <p:cNvPicPr preferRelativeResize="0"/>
          <p:nvPr/>
        </p:nvPicPr>
        <p:blipFill rotWithShape="1">
          <a:blip r:embed="rId3">
            <a:alphaModFix/>
          </a:blip>
          <a:srcRect b="0" l="5439" r="3907" t="0"/>
          <a:stretch/>
        </p:blipFill>
        <p:spPr>
          <a:xfrm>
            <a:off x="2801050" y="951550"/>
            <a:ext cx="6048250" cy="3382275"/>
          </a:xfrm>
          <a:prstGeom prst="rect">
            <a:avLst/>
          </a:prstGeom>
          <a:noFill/>
          <a:ln>
            <a:noFill/>
          </a:ln>
        </p:spPr>
      </p:pic>
      <p:sp>
        <p:nvSpPr>
          <p:cNvPr id="196" name="Google Shape;196;p37"/>
          <p:cNvSpPr txBox="1"/>
          <p:nvPr/>
        </p:nvSpPr>
        <p:spPr>
          <a:xfrm>
            <a:off x="495750" y="819900"/>
            <a:ext cx="7841400" cy="4053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Etapas </a:t>
            </a:r>
            <a:endParaRPr b="1" sz="4000">
              <a:solidFill>
                <a:schemeClr val="dk1"/>
              </a:solidFill>
              <a:latin typeface="DM Sans"/>
              <a:ea typeface="DM Sans"/>
              <a:cs typeface="DM Sans"/>
              <a:sym typeface="DM Sans"/>
            </a:endParaRPr>
          </a:p>
        </p:txBody>
      </p:sp>
      <p:sp>
        <p:nvSpPr>
          <p:cNvPr id="197" name="Google Shape;197;p37"/>
          <p:cNvSpPr txBox="1"/>
          <p:nvPr/>
        </p:nvSpPr>
        <p:spPr>
          <a:xfrm>
            <a:off x="401050" y="4506350"/>
            <a:ext cx="71670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050">
                <a:solidFill>
                  <a:srgbClr val="4D5156"/>
                </a:solidFill>
                <a:highlight>
                  <a:srgbClr val="FFFFFF"/>
                </a:highlight>
                <a:latin typeface="Helvetica Neue"/>
                <a:ea typeface="Helvetica Neue"/>
                <a:cs typeface="Helvetica Neue"/>
                <a:sym typeface="Helvetica Neue"/>
              </a:rPr>
              <a:t>ERP(Enterprise Resource Planning)    OLTP (Online Transaction Processing)       ODS (Operational data store)</a:t>
            </a:r>
            <a:endParaRPr b="1">
              <a:latin typeface="Helvetica Neue"/>
              <a:ea typeface="Helvetica Neue"/>
              <a:cs typeface="Helvetica Neue"/>
              <a:sym typeface="Helvetica Neue"/>
            </a:endParaRPr>
          </a:p>
        </p:txBody>
      </p:sp>
      <p:sp>
        <p:nvSpPr>
          <p:cNvPr id="198" name="Google Shape;198;p37"/>
          <p:cNvSpPr txBox="1"/>
          <p:nvPr/>
        </p:nvSpPr>
        <p:spPr>
          <a:xfrm>
            <a:off x="495750" y="1586425"/>
            <a:ext cx="2305200" cy="30000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s" sz="1350">
                <a:solidFill>
                  <a:schemeClr val="dk1"/>
                </a:solidFill>
                <a:latin typeface="DM Sans"/>
                <a:ea typeface="DM Sans"/>
                <a:cs typeface="DM Sans"/>
                <a:sym typeface="DM Sans"/>
              </a:rPr>
              <a:t>E</a:t>
            </a:r>
            <a:r>
              <a:rPr lang="es" sz="1350">
                <a:solidFill>
                  <a:schemeClr val="dk1"/>
                </a:solidFill>
                <a:latin typeface="DM Sans"/>
                <a:ea typeface="DM Sans"/>
                <a:cs typeface="DM Sans"/>
                <a:sym typeface="DM Sans"/>
              </a:rPr>
              <a:t>n la creación de Productos Analíticos con Ciencia de Datos</a:t>
            </a:r>
            <a:endParaRPr sz="135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8"/>
          <p:cNvSpPr txBox="1"/>
          <p:nvPr/>
        </p:nvSpPr>
        <p:spPr>
          <a:xfrm>
            <a:off x="499675" y="1984475"/>
            <a:ext cx="4668600" cy="507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s" sz="1350" u="none" cap="none" strike="noStrike">
                <a:solidFill>
                  <a:srgbClr val="000000"/>
                </a:solidFill>
                <a:latin typeface="DM Sans"/>
                <a:ea typeface="DM Sans"/>
                <a:cs typeface="DM Sans"/>
                <a:sym typeface="DM Sans"/>
              </a:rPr>
              <a:t>Este proceso está basado en una metodología estructurada de pasos:</a:t>
            </a:r>
            <a:endParaRPr i="0" sz="1350" u="none" cap="none" strike="noStrike">
              <a:solidFill>
                <a:srgbClr val="000000"/>
              </a:solidFill>
              <a:latin typeface="DM Sans"/>
              <a:ea typeface="DM Sans"/>
              <a:cs typeface="DM Sans"/>
              <a:sym typeface="DM Sans"/>
            </a:endParaRPr>
          </a:p>
        </p:txBody>
      </p:sp>
      <p:pic>
        <p:nvPicPr>
          <p:cNvPr id="204" name="Google Shape;204;p38"/>
          <p:cNvPicPr preferRelativeResize="0"/>
          <p:nvPr/>
        </p:nvPicPr>
        <p:blipFill rotWithShape="1">
          <a:blip r:embed="rId3">
            <a:alphaModFix/>
          </a:blip>
          <a:srcRect b="0" l="0" r="0" t="0"/>
          <a:stretch/>
        </p:blipFill>
        <p:spPr>
          <a:xfrm>
            <a:off x="5225521" y="1168244"/>
            <a:ext cx="3528922" cy="3156757"/>
          </a:xfrm>
          <a:prstGeom prst="rect">
            <a:avLst/>
          </a:prstGeom>
          <a:noFill/>
          <a:ln>
            <a:noFill/>
          </a:ln>
        </p:spPr>
      </p:pic>
      <p:sp>
        <p:nvSpPr>
          <p:cNvPr id="205" name="Google Shape;205;p38"/>
          <p:cNvSpPr txBox="1"/>
          <p:nvPr/>
        </p:nvSpPr>
        <p:spPr>
          <a:xfrm>
            <a:off x="499675" y="943850"/>
            <a:ext cx="7841400" cy="4053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Etapas</a:t>
            </a:r>
            <a:r>
              <a:rPr b="1" lang="es" sz="4000">
                <a:solidFill>
                  <a:schemeClr val="dk1"/>
                </a:solidFill>
                <a:latin typeface="DM Sans"/>
                <a:ea typeface="DM Sans"/>
                <a:cs typeface="DM Sans"/>
                <a:sym typeface="DM Sans"/>
              </a:rPr>
              <a:t> </a:t>
            </a:r>
            <a:endParaRPr b="1" sz="4000">
              <a:solidFill>
                <a:schemeClr val="dk1"/>
              </a:solidFill>
              <a:latin typeface="DM Sans"/>
              <a:ea typeface="DM Sans"/>
              <a:cs typeface="DM Sans"/>
              <a:sym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p39"/>
          <p:cNvPicPr preferRelativeResize="0"/>
          <p:nvPr/>
        </p:nvPicPr>
        <p:blipFill rotWithShape="1">
          <a:blip r:embed="rId3">
            <a:alphaModFix/>
          </a:blip>
          <a:srcRect b="0" l="0" r="0" t="0"/>
          <a:stretch/>
        </p:blipFill>
        <p:spPr>
          <a:xfrm>
            <a:off x="3010810" y="750754"/>
            <a:ext cx="5330276" cy="3641987"/>
          </a:xfrm>
          <a:prstGeom prst="rect">
            <a:avLst/>
          </a:prstGeom>
          <a:noFill/>
          <a:ln>
            <a:noFill/>
          </a:ln>
        </p:spPr>
      </p:pic>
      <p:sp>
        <p:nvSpPr>
          <p:cNvPr id="211" name="Google Shape;211;p39"/>
          <p:cNvSpPr txBox="1"/>
          <p:nvPr/>
        </p:nvSpPr>
        <p:spPr>
          <a:xfrm>
            <a:off x="499675" y="943850"/>
            <a:ext cx="7841400" cy="4053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Etapas </a:t>
            </a:r>
            <a:endParaRPr b="1" sz="4000">
              <a:solidFill>
                <a:schemeClr val="dk1"/>
              </a:solidFill>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grpSp>
        <p:nvGrpSpPr>
          <p:cNvPr id="216" name="Google Shape;216;p40"/>
          <p:cNvGrpSpPr/>
          <p:nvPr/>
        </p:nvGrpSpPr>
        <p:grpSpPr>
          <a:xfrm>
            <a:off x="473370" y="619431"/>
            <a:ext cx="738905" cy="738905"/>
            <a:chOff x="575612" y="1950748"/>
            <a:chExt cx="431100" cy="431100"/>
          </a:xfrm>
        </p:grpSpPr>
        <p:sp>
          <p:nvSpPr>
            <p:cNvPr id="217" name="Google Shape;217;p40"/>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8" name="Google Shape;218;p40" title="ícono para pensar"/>
            <p:cNvPicPr preferRelativeResize="0"/>
            <p:nvPr/>
          </p:nvPicPr>
          <p:blipFill>
            <a:blip r:embed="rId3">
              <a:alphaModFix/>
            </a:blip>
            <a:stretch>
              <a:fillRect/>
            </a:stretch>
          </p:blipFill>
          <p:spPr>
            <a:xfrm>
              <a:off x="655125" y="2030288"/>
              <a:ext cx="272000" cy="272000"/>
            </a:xfrm>
            <a:prstGeom prst="rect">
              <a:avLst/>
            </a:prstGeom>
            <a:noFill/>
            <a:ln>
              <a:noFill/>
            </a:ln>
          </p:spPr>
        </p:pic>
      </p:grpSp>
      <p:sp>
        <p:nvSpPr>
          <p:cNvPr id="219" name="Google Shape;219;p40"/>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Para pensar</a:t>
            </a:r>
            <a:endParaRPr b="1" sz="3500">
              <a:solidFill>
                <a:srgbClr val="EAFF6A"/>
              </a:solidFill>
              <a:latin typeface="DM Sans"/>
              <a:ea typeface="DM Sans"/>
              <a:cs typeface="DM Sans"/>
              <a:sym typeface="DM Sans"/>
            </a:endParaRPr>
          </a:p>
        </p:txBody>
      </p:sp>
      <p:sp>
        <p:nvSpPr>
          <p:cNvPr id="220" name="Google Shape;220;p40"/>
          <p:cNvSpPr txBox="1"/>
          <p:nvPr/>
        </p:nvSpPr>
        <p:spPr>
          <a:xfrm>
            <a:off x="473350" y="1626100"/>
            <a:ext cx="8338800" cy="326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500">
                <a:solidFill>
                  <a:srgbClr val="B7B7B7"/>
                </a:solidFill>
                <a:latin typeface="DM Sans"/>
                <a:ea typeface="DM Sans"/>
                <a:cs typeface="DM Sans"/>
                <a:sym typeface="DM Sans"/>
              </a:rPr>
              <a:t>Para crear un modelo analítico, utilizamos generalmente técnicas vinculadas con Data Science y con el Machine Learning, pero entonces:</a:t>
            </a:r>
            <a:endParaRPr sz="25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2500">
                <a:solidFill>
                  <a:srgbClr val="B7B7B7"/>
                </a:solidFill>
                <a:latin typeface="DM Sans"/>
                <a:ea typeface="DM Sans"/>
                <a:cs typeface="DM Sans"/>
                <a:sym typeface="DM Sans"/>
              </a:rPr>
              <a:t>¿Qué es el Machine Learning? </a:t>
            </a:r>
            <a:endParaRPr sz="25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2500">
                <a:solidFill>
                  <a:srgbClr val="B7B7B7"/>
                </a:solidFill>
                <a:latin typeface="DM Sans"/>
                <a:ea typeface="DM Sans"/>
                <a:cs typeface="DM Sans"/>
                <a:sym typeface="DM Sans"/>
              </a:rPr>
              <a:t>¿Cuáles son sus particularidades y características principales?</a:t>
            </a:r>
            <a:endParaRPr sz="25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p:txBody>
      </p:sp>
      <p:sp>
        <p:nvSpPr>
          <p:cNvPr id="221" name="Google Shape;221;p40"/>
          <p:cNvSpPr txBox="1"/>
          <p:nvPr/>
        </p:nvSpPr>
        <p:spPr>
          <a:xfrm>
            <a:off x="473350" y="4109575"/>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000">
                <a:solidFill>
                  <a:schemeClr val="accent5"/>
                </a:solidFill>
                <a:latin typeface="DM Sans"/>
                <a:ea typeface="DM Sans"/>
                <a:cs typeface="DM Sans"/>
                <a:sym typeface="DM Sans"/>
              </a:rPr>
              <a:t>Contesta mediante el chat de Zoom </a:t>
            </a:r>
            <a:endParaRPr sz="2000">
              <a:solidFill>
                <a:srgbClr val="83AEFB"/>
              </a:solidFill>
              <a:latin typeface="DM Sans"/>
              <a:ea typeface="DM Sans"/>
              <a:cs typeface="DM Sans"/>
              <a:sym typeface="DM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5" name="Shape 225"/>
        <p:cNvGrpSpPr/>
        <p:nvPr/>
      </p:nvGrpSpPr>
      <p:grpSpPr>
        <a:xfrm>
          <a:off x="0" y="0"/>
          <a:ext cx="0" cy="0"/>
          <a:chOff x="0" y="0"/>
          <a:chExt cx="0" cy="0"/>
        </a:xfrm>
      </p:grpSpPr>
      <p:sp>
        <p:nvSpPr>
          <p:cNvPr id="226" name="Google Shape;226;p41"/>
          <p:cNvSpPr txBox="1"/>
          <p:nvPr>
            <p:ph idx="4294967295" type="body"/>
          </p:nvPr>
        </p:nvSpPr>
        <p:spPr>
          <a:xfrm>
            <a:off x="4284000" y="1732425"/>
            <a:ext cx="3970500" cy="2108400"/>
          </a:xfrm>
          <a:prstGeom prst="rect">
            <a:avLst/>
          </a:prstGeom>
          <a:noFill/>
          <a:ln>
            <a:noFill/>
          </a:ln>
        </p:spPr>
        <p:txBody>
          <a:bodyPr anchorCtr="0" anchor="t" bIns="34275" lIns="68575" spcFirstLastPara="1" rIns="68575" wrap="square" tIns="34275">
            <a:normAutofit/>
          </a:bodyPr>
          <a:lstStyle/>
          <a:p>
            <a:pPr indent="0" lvl="0" marL="0" rtl="0" algn="l">
              <a:lnSpc>
                <a:spcPct val="120000"/>
              </a:lnSpc>
              <a:spcBef>
                <a:spcPts val="0"/>
              </a:spcBef>
              <a:spcAft>
                <a:spcPts val="0"/>
              </a:spcAft>
              <a:buClr>
                <a:schemeClr val="lt1"/>
              </a:buClr>
              <a:buSzPts val="2300"/>
              <a:buNone/>
            </a:pPr>
            <a:r>
              <a:rPr b="1" lang="es" sz="1350">
                <a:solidFill>
                  <a:schemeClr val="dk1"/>
                </a:solidFill>
                <a:latin typeface="DM Sans"/>
                <a:ea typeface="DM Sans"/>
                <a:cs typeface="DM Sans"/>
                <a:sym typeface="DM Sans"/>
              </a:rPr>
              <a:t>IA</a:t>
            </a:r>
            <a:r>
              <a:rPr lang="es" sz="1350">
                <a:solidFill>
                  <a:schemeClr val="dk1"/>
                </a:solidFill>
                <a:latin typeface="DM Sans"/>
                <a:ea typeface="DM Sans"/>
                <a:cs typeface="DM Sans"/>
                <a:sym typeface="DM Sans"/>
              </a:rPr>
              <a:t> se refiere a la </a:t>
            </a:r>
            <a:r>
              <a:rPr b="1" lang="es" sz="1350">
                <a:solidFill>
                  <a:schemeClr val="dk1"/>
                </a:solidFill>
                <a:latin typeface="DM Sans"/>
                <a:ea typeface="DM Sans"/>
                <a:cs typeface="DM Sans"/>
                <a:sym typeface="DM Sans"/>
              </a:rPr>
              <a:t>capacidad de una maquina de realizar tareas y/o procesos</a:t>
            </a:r>
            <a:r>
              <a:rPr lang="es" sz="1350">
                <a:solidFill>
                  <a:schemeClr val="dk1"/>
                </a:solidFill>
                <a:latin typeface="DM Sans"/>
                <a:ea typeface="DM Sans"/>
                <a:cs typeface="DM Sans"/>
                <a:sym typeface="DM Sans"/>
              </a:rPr>
              <a:t>, los cuales requieren de una “inteligencia” similar a la de un ser humano, desarrollándolas de la misma forma o mejor que una persona.</a:t>
            </a:r>
            <a:endParaRPr sz="1350">
              <a:solidFill>
                <a:schemeClr val="dk1"/>
              </a:solidFill>
              <a:latin typeface="DM Sans"/>
              <a:ea typeface="DM Sans"/>
              <a:cs typeface="DM Sans"/>
              <a:sym typeface="DM Sans"/>
            </a:endParaRPr>
          </a:p>
        </p:txBody>
      </p:sp>
      <p:pic>
        <p:nvPicPr>
          <p:cNvPr id="227" name="Google Shape;227;p41"/>
          <p:cNvPicPr preferRelativeResize="0"/>
          <p:nvPr/>
        </p:nvPicPr>
        <p:blipFill rotWithShape="1">
          <a:blip r:embed="rId3">
            <a:alphaModFix/>
          </a:blip>
          <a:srcRect b="0" l="0" r="0" t="0"/>
          <a:stretch/>
        </p:blipFill>
        <p:spPr>
          <a:xfrm>
            <a:off x="1277725" y="1483350"/>
            <a:ext cx="2753250" cy="3230625"/>
          </a:xfrm>
          <a:prstGeom prst="rect">
            <a:avLst/>
          </a:prstGeom>
          <a:noFill/>
          <a:ln>
            <a:noFill/>
          </a:ln>
        </p:spPr>
      </p:pic>
      <p:sp>
        <p:nvSpPr>
          <p:cNvPr id="228" name="Google Shape;228;p41"/>
          <p:cNvSpPr txBox="1"/>
          <p:nvPr/>
        </p:nvSpPr>
        <p:spPr>
          <a:xfrm>
            <a:off x="644600" y="674500"/>
            <a:ext cx="58419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Inteligencia Artificial</a:t>
            </a:r>
            <a:endParaRPr b="1" sz="4000">
              <a:solidFill>
                <a:schemeClr val="dk1"/>
              </a:solidFill>
              <a:latin typeface="DM Sans"/>
              <a:ea typeface="DM Sans"/>
              <a:cs typeface="DM Sans"/>
              <a:sym typeface="DM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2"/>
          <p:cNvSpPr txBox="1"/>
          <p:nvPr>
            <p:ph idx="4294967295" type="title"/>
          </p:nvPr>
        </p:nvSpPr>
        <p:spPr>
          <a:xfrm>
            <a:off x="425525" y="756303"/>
            <a:ext cx="7429500" cy="392400"/>
          </a:xfrm>
          <a:prstGeom prst="rect">
            <a:avLst/>
          </a:prstGeom>
          <a:noFill/>
        </p:spPr>
        <p:txBody>
          <a:bodyPr anchorCtr="0" anchor="t" bIns="91425" lIns="91425" spcFirstLastPara="1" rIns="91425" wrap="square" tIns="91425">
            <a:normAutofit fontScale="90000"/>
          </a:bodyPr>
          <a:lstStyle/>
          <a:p>
            <a:pPr indent="0" lvl="0" marL="0" marR="0" rtl="0" algn="l">
              <a:lnSpc>
                <a:spcPct val="90000"/>
              </a:lnSpc>
              <a:spcBef>
                <a:spcPts val="0"/>
              </a:spcBef>
              <a:spcAft>
                <a:spcPts val="0"/>
              </a:spcAft>
              <a:buNone/>
            </a:pPr>
            <a:r>
              <a:rPr b="1" lang="es" sz="4000">
                <a:latin typeface="DM Sans"/>
                <a:ea typeface="DM Sans"/>
                <a:cs typeface="DM Sans"/>
                <a:sym typeface="DM Sans"/>
              </a:rPr>
              <a:t>Componentes de IA</a:t>
            </a:r>
            <a:endParaRPr b="1" sz="4000">
              <a:latin typeface="DM Sans"/>
              <a:ea typeface="DM Sans"/>
              <a:cs typeface="DM Sans"/>
              <a:sym typeface="DM Sans"/>
            </a:endParaRPr>
          </a:p>
        </p:txBody>
      </p:sp>
      <p:pic>
        <p:nvPicPr>
          <p:cNvPr id="234" name="Google Shape;234;p42"/>
          <p:cNvPicPr preferRelativeResize="0"/>
          <p:nvPr/>
        </p:nvPicPr>
        <p:blipFill rotWithShape="1">
          <a:blip r:embed="rId3">
            <a:alphaModFix/>
          </a:blip>
          <a:srcRect b="0" l="0" r="16282" t="0"/>
          <a:stretch/>
        </p:blipFill>
        <p:spPr>
          <a:xfrm>
            <a:off x="1638000" y="1408975"/>
            <a:ext cx="5004551" cy="3362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grpSp>
        <p:nvGrpSpPr>
          <p:cNvPr id="239" name="Google Shape;239;p43"/>
          <p:cNvGrpSpPr/>
          <p:nvPr/>
        </p:nvGrpSpPr>
        <p:grpSpPr>
          <a:xfrm>
            <a:off x="473370" y="619431"/>
            <a:ext cx="738905" cy="738905"/>
            <a:chOff x="575612" y="1950748"/>
            <a:chExt cx="431100" cy="431100"/>
          </a:xfrm>
        </p:grpSpPr>
        <p:sp>
          <p:nvSpPr>
            <p:cNvPr id="240" name="Google Shape;240;p43"/>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1" name="Google Shape;241;p43" title="ícono para pensar"/>
            <p:cNvPicPr preferRelativeResize="0"/>
            <p:nvPr/>
          </p:nvPicPr>
          <p:blipFill>
            <a:blip r:embed="rId3">
              <a:alphaModFix/>
            </a:blip>
            <a:stretch>
              <a:fillRect/>
            </a:stretch>
          </p:blipFill>
          <p:spPr>
            <a:xfrm>
              <a:off x="655125" y="2030288"/>
              <a:ext cx="272000" cy="272000"/>
            </a:xfrm>
            <a:prstGeom prst="rect">
              <a:avLst/>
            </a:prstGeom>
            <a:noFill/>
            <a:ln>
              <a:noFill/>
            </a:ln>
          </p:spPr>
        </p:pic>
      </p:grpSp>
      <p:sp>
        <p:nvSpPr>
          <p:cNvPr id="242" name="Google Shape;242;p43"/>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Para pensar</a:t>
            </a:r>
            <a:endParaRPr b="1" sz="3500">
              <a:solidFill>
                <a:srgbClr val="EAFF6A"/>
              </a:solidFill>
              <a:latin typeface="DM Sans"/>
              <a:ea typeface="DM Sans"/>
              <a:cs typeface="DM Sans"/>
              <a:sym typeface="DM Sans"/>
            </a:endParaRPr>
          </a:p>
        </p:txBody>
      </p:sp>
      <p:sp>
        <p:nvSpPr>
          <p:cNvPr id="243" name="Google Shape;243;p43"/>
          <p:cNvSpPr txBox="1"/>
          <p:nvPr/>
        </p:nvSpPr>
        <p:spPr>
          <a:xfrm>
            <a:off x="473350" y="1626100"/>
            <a:ext cx="83388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500">
                <a:solidFill>
                  <a:srgbClr val="B7B7B7"/>
                </a:solidFill>
                <a:latin typeface="DM Sans"/>
                <a:ea typeface="DM Sans"/>
                <a:cs typeface="DM Sans"/>
                <a:sym typeface="DM Sans"/>
              </a:rPr>
              <a:t>Alguna vez se han preguntado los diferentes niveles de capacidad de la IA? Cuales serían?</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p:txBody>
      </p:sp>
      <p:sp>
        <p:nvSpPr>
          <p:cNvPr id="244" name="Google Shape;244;p43"/>
          <p:cNvSpPr txBox="1"/>
          <p:nvPr/>
        </p:nvSpPr>
        <p:spPr>
          <a:xfrm>
            <a:off x="473350" y="4109575"/>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000">
                <a:solidFill>
                  <a:schemeClr val="accent5"/>
                </a:solidFill>
                <a:latin typeface="DM Sans"/>
                <a:ea typeface="DM Sans"/>
                <a:cs typeface="DM Sans"/>
                <a:sym typeface="DM Sans"/>
              </a:rPr>
              <a:t>Contesta mediante el chat de Zoom </a:t>
            </a:r>
            <a:endParaRPr sz="2000">
              <a:solidFill>
                <a:srgbClr val="83AEFB"/>
              </a:solidFill>
              <a:latin typeface="DM Sans"/>
              <a:ea typeface="DM Sans"/>
              <a:cs typeface="DM Sans"/>
              <a:sym typeface="DM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4"/>
          <p:cNvSpPr txBox="1"/>
          <p:nvPr/>
        </p:nvSpPr>
        <p:spPr>
          <a:xfrm>
            <a:off x="1404863" y="1941375"/>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lt1"/>
                </a:solidFill>
                <a:latin typeface="DM Sans"/>
                <a:ea typeface="DM Sans"/>
                <a:cs typeface="DM Sans"/>
                <a:sym typeface="DM Sans"/>
              </a:rPr>
              <a:t>Machine </a:t>
            </a:r>
            <a:r>
              <a:rPr b="1" lang="es" sz="4000">
                <a:solidFill>
                  <a:srgbClr val="EF89D2"/>
                </a:solidFill>
                <a:latin typeface="DM Sans"/>
                <a:ea typeface="DM Sans"/>
                <a:cs typeface="DM Sans"/>
                <a:sym typeface="DM Sans"/>
              </a:rPr>
              <a:t>Learning</a:t>
            </a:r>
            <a:endParaRPr b="1" sz="4000">
              <a:solidFill>
                <a:srgbClr val="EF89D2"/>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lt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lt1"/>
              </a:solidFill>
              <a:latin typeface="DM Sans"/>
              <a:ea typeface="DM Sans"/>
              <a:cs typeface="DM Sans"/>
              <a:sym typeface="DM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7"/>
          <p:cNvSpPr/>
          <p:nvPr/>
        </p:nvSpPr>
        <p:spPr>
          <a:xfrm>
            <a:off x="3080700" y="2547525"/>
            <a:ext cx="2982600" cy="79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7"/>
          <p:cNvSpPr txBox="1"/>
          <p:nvPr/>
        </p:nvSpPr>
        <p:spPr>
          <a:xfrm>
            <a:off x="1461300" y="1802163"/>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Esta clase va a ser</a:t>
            </a:r>
            <a:endParaRPr b="1" sz="4000">
              <a:solidFill>
                <a:srgbClr val="DEFC52"/>
              </a:solidFill>
              <a:latin typeface="DM Sans"/>
              <a:ea typeface="DM Sans"/>
              <a:cs typeface="DM Sans"/>
              <a:sym typeface="DM Sans"/>
            </a:endParaRPr>
          </a:p>
        </p:txBody>
      </p:sp>
      <p:sp>
        <p:nvSpPr>
          <p:cNvPr id="98" name="Google Shape;98;p27"/>
          <p:cNvSpPr txBox="1"/>
          <p:nvPr/>
        </p:nvSpPr>
        <p:spPr>
          <a:xfrm>
            <a:off x="3655975" y="2541075"/>
            <a:ext cx="22275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grabada</a:t>
            </a:r>
            <a:endParaRPr b="1" sz="4000">
              <a:solidFill>
                <a:srgbClr val="EAFF6A"/>
              </a:solidFill>
              <a:latin typeface="DM Sans"/>
              <a:ea typeface="DM Sans"/>
              <a:cs typeface="DM Sans"/>
              <a:sym typeface="DM Sans"/>
            </a:endParaRPr>
          </a:p>
        </p:txBody>
      </p:sp>
      <p:sp>
        <p:nvSpPr>
          <p:cNvPr id="99" name="Google Shape;99;p27"/>
          <p:cNvSpPr/>
          <p:nvPr/>
        </p:nvSpPr>
        <p:spPr>
          <a:xfrm>
            <a:off x="3293875" y="2844525"/>
            <a:ext cx="199800" cy="199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5"/>
          <p:cNvSpPr txBox="1"/>
          <p:nvPr/>
        </p:nvSpPr>
        <p:spPr>
          <a:xfrm>
            <a:off x="651300" y="658196"/>
            <a:ext cx="7841400" cy="437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Machine Learning</a:t>
            </a:r>
            <a:endParaRPr b="1" sz="4000">
              <a:solidFill>
                <a:schemeClr val="dk1"/>
              </a:solidFill>
              <a:latin typeface="DM Sans"/>
              <a:ea typeface="DM Sans"/>
              <a:cs typeface="DM Sans"/>
              <a:sym typeface="DM Sans"/>
            </a:endParaRPr>
          </a:p>
        </p:txBody>
      </p:sp>
      <p:sp>
        <p:nvSpPr>
          <p:cNvPr id="255" name="Google Shape;255;p45"/>
          <p:cNvSpPr txBox="1"/>
          <p:nvPr/>
        </p:nvSpPr>
        <p:spPr>
          <a:xfrm>
            <a:off x="395375" y="1426050"/>
            <a:ext cx="4251000" cy="2291400"/>
          </a:xfrm>
          <a:prstGeom prst="rect">
            <a:avLst/>
          </a:prstGeom>
          <a:noFill/>
          <a:ln>
            <a:noFill/>
          </a:ln>
        </p:spPr>
        <p:txBody>
          <a:bodyPr anchorCtr="0" anchor="t" bIns="91425" lIns="91425" spcFirstLastPara="1" rIns="91425" wrap="square" tIns="91425">
            <a:noAutofit/>
          </a:bodyPr>
          <a:lstStyle/>
          <a:p>
            <a:pPr indent="-314325" lvl="0" marL="457200" marR="0" rtl="0" algn="just">
              <a:lnSpc>
                <a:spcPct val="150000"/>
              </a:lnSpc>
              <a:spcBef>
                <a:spcPts val="0"/>
              </a:spcBef>
              <a:spcAft>
                <a:spcPts val="0"/>
              </a:spcAft>
              <a:buClr>
                <a:srgbClr val="EF89D2"/>
              </a:buClr>
              <a:buSzPts val="1350"/>
              <a:buChar char="✓"/>
            </a:pPr>
            <a:r>
              <a:rPr lang="es" sz="1350">
                <a:solidFill>
                  <a:schemeClr val="dk1"/>
                </a:solidFill>
                <a:latin typeface="DM Sans"/>
                <a:ea typeface="DM Sans"/>
                <a:cs typeface="DM Sans"/>
                <a:sym typeface="DM Sans"/>
              </a:rPr>
              <a:t>Método de análisis de datos que </a:t>
            </a:r>
            <a:r>
              <a:rPr b="1" lang="es" sz="1350">
                <a:solidFill>
                  <a:schemeClr val="dk1"/>
                </a:solidFill>
                <a:latin typeface="DM Sans"/>
                <a:ea typeface="DM Sans"/>
                <a:cs typeface="DM Sans"/>
                <a:sym typeface="DM Sans"/>
              </a:rPr>
              <a:t>automatiza la construcción de “Modelos Analíticos”</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Char char="✓"/>
            </a:pPr>
            <a:r>
              <a:rPr lang="es" sz="1350">
                <a:solidFill>
                  <a:schemeClr val="dk1"/>
                </a:solidFill>
                <a:latin typeface="DM Sans"/>
                <a:ea typeface="DM Sans"/>
                <a:cs typeface="DM Sans"/>
                <a:sym typeface="DM Sans"/>
              </a:rPr>
              <a:t>Rama de la Inteligencia Artificial (AI), basada en la idea de que </a:t>
            </a:r>
            <a:r>
              <a:rPr b="1" lang="es" sz="1350">
                <a:solidFill>
                  <a:schemeClr val="dk1"/>
                </a:solidFill>
                <a:latin typeface="DM Sans"/>
                <a:ea typeface="DM Sans"/>
                <a:cs typeface="DM Sans"/>
                <a:sym typeface="DM Sans"/>
              </a:rPr>
              <a:t>los sistemas pueden aprender de datos, identificar patrones y tomar decisiones</a:t>
            </a:r>
            <a:r>
              <a:rPr lang="es" sz="1350">
                <a:solidFill>
                  <a:schemeClr val="dk1"/>
                </a:solidFill>
                <a:latin typeface="DM Sans"/>
                <a:ea typeface="DM Sans"/>
                <a:cs typeface="DM Sans"/>
                <a:sym typeface="DM Sans"/>
              </a:rPr>
              <a:t> con una mínima intervención humana.</a:t>
            </a:r>
            <a:endParaRPr b="0" i="0" sz="1500" u="none" cap="none" strike="noStrike">
              <a:solidFill>
                <a:srgbClr val="000000"/>
              </a:solidFill>
              <a:latin typeface="Didact Gothic"/>
              <a:ea typeface="Didact Gothic"/>
              <a:cs typeface="Didact Gothic"/>
              <a:sym typeface="Didact Gothic"/>
            </a:endParaRPr>
          </a:p>
        </p:txBody>
      </p:sp>
      <p:pic>
        <p:nvPicPr>
          <p:cNvPr descr="El Machine Learning en 50 términos por Paradigma Digital" id="256" name="Google Shape;256;p45"/>
          <p:cNvPicPr preferRelativeResize="0"/>
          <p:nvPr/>
        </p:nvPicPr>
        <p:blipFill rotWithShape="1">
          <a:blip r:embed="rId3">
            <a:alphaModFix/>
          </a:blip>
          <a:srcRect b="0" l="0" r="0" t="0"/>
          <a:stretch/>
        </p:blipFill>
        <p:spPr>
          <a:xfrm>
            <a:off x="4764580" y="1317820"/>
            <a:ext cx="4066070" cy="2507864"/>
          </a:xfrm>
          <a:prstGeom prst="rect">
            <a:avLst/>
          </a:prstGeom>
          <a:noFill/>
          <a:ln>
            <a:noFill/>
          </a:ln>
        </p:spPr>
      </p:pic>
      <p:sp>
        <p:nvSpPr>
          <p:cNvPr id="257" name="Google Shape;257;p45"/>
          <p:cNvSpPr txBox="1"/>
          <p:nvPr/>
        </p:nvSpPr>
        <p:spPr>
          <a:xfrm>
            <a:off x="1197600" y="4048200"/>
            <a:ext cx="6748800" cy="600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1000"/>
              </a:spcBef>
              <a:spcAft>
                <a:spcPts val="0"/>
              </a:spcAft>
              <a:buNone/>
            </a:pPr>
            <a:r>
              <a:rPr lang="es" sz="1350">
                <a:solidFill>
                  <a:schemeClr val="dk1"/>
                </a:solidFill>
                <a:latin typeface="DM Sans"/>
                <a:ea typeface="DM Sans"/>
                <a:cs typeface="DM Sans"/>
                <a:sym typeface="DM Sans"/>
              </a:rPr>
              <a:t>Aprender en este contexto quiere decir: identificar patrones complejos en millones de datos 🤓</a:t>
            </a:r>
            <a:endParaRPr sz="1350">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pic>
        <p:nvPicPr>
          <p:cNvPr descr="factory – Trickartt Notes" id="262" name="Google Shape;262;p46"/>
          <p:cNvPicPr preferRelativeResize="0"/>
          <p:nvPr/>
        </p:nvPicPr>
        <p:blipFill rotWithShape="1">
          <a:blip r:embed="rId3">
            <a:alphaModFix/>
          </a:blip>
          <a:srcRect b="0" l="0" r="0" t="0"/>
          <a:stretch/>
        </p:blipFill>
        <p:spPr>
          <a:xfrm>
            <a:off x="4976948" y="1797248"/>
            <a:ext cx="3657600" cy="2436019"/>
          </a:xfrm>
          <a:prstGeom prst="rect">
            <a:avLst/>
          </a:prstGeom>
          <a:noFill/>
          <a:ln>
            <a:noFill/>
          </a:ln>
        </p:spPr>
      </p:pic>
      <p:sp>
        <p:nvSpPr>
          <p:cNvPr id="263" name="Google Shape;263;p46"/>
          <p:cNvSpPr txBox="1"/>
          <p:nvPr/>
        </p:nvSpPr>
        <p:spPr>
          <a:xfrm>
            <a:off x="793150" y="798446"/>
            <a:ext cx="7841400" cy="4503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Nacimiento y evolución</a:t>
            </a:r>
            <a:endParaRPr b="1" sz="4000">
              <a:solidFill>
                <a:schemeClr val="dk1"/>
              </a:solidFill>
              <a:latin typeface="DM Sans"/>
              <a:ea typeface="DM Sans"/>
              <a:cs typeface="DM Sans"/>
              <a:sym typeface="DM Sans"/>
            </a:endParaRPr>
          </a:p>
        </p:txBody>
      </p:sp>
      <p:sp>
        <p:nvSpPr>
          <p:cNvPr id="264" name="Google Shape;264;p46"/>
          <p:cNvSpPr txBox="1"/>
          <p:nvPr/>
        </p:nvSpPr>
        <p:spPr>
          <a:xfrm>
            <a:off x="855200" y="1747525"/>
            <a:ext cx="321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350">
                <a:solidFill>
                  <a:schemeClr val="dk1"/>
                </a:solidFill>
                <a:latin typeface="DM Sans"/>
                <a:ea typeface="DM Sans"/>
                <a:cs typeface="DM Sans"/>
                <a:sym typeface="DM Sans"/>
              </a:rPr>
              <a:t>La Inteligencia artificial surge como un mecanismo para suplir necesidades y nace con el desarrollo de los primeros sistemas autónomos capaces de tomar decisiones con sistemas basados en recompensas</a:t>
            </a:r>
            <a:endParaRPr sz="1350">
              <a:latin typeface="DM Sans"/>
              <a:ea typeface="DM Sans"/>
              <a:cs typeface="DM Sans"/>
              <a:sym typeface="DM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7"/>
          <p:cNvSpPr txBox="1"/>
          <p:nvPr/>
        </p:nvSpPr>
        <p:spPr>
          <a:xfrm>
            <a:off x="844025" y="485046"/>
            <a:ext cx="7841400" cy="4437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Línea de tiempo </a:t>
            </a:r>
            <a:endParaRPr b="1" sz="4000">
              <a:solidFill>
                <a:schemeClr val="dk1"/>
              </a:solidFill>
              <a:latin typeface="DM Sans"/>
              <a:ea typeface="DM Sans"/>
              <a:cs typeface="DM Sans"/>
              <a:sym typeface="DM Sans"/>
            </a:endParaRPr>
          </a:p>
        </p:txBody>
      </p:sp>
      <p:pic>
        <p:nvPicPr>
          <p:cNvPr id="270" name="Google Shape;270;p47"/>
          <p:cNvPicPr preferRelativeResize="0"/>
          <p:nvPr/>
        </p:nvPicPr>
        <p:blipFill>
          <a:blip r:embed="rId3">
            <a:alphaModFix/>
          </a:blip>
          <a:stretch>
            <a:fillRect/>
          </a:stretch>
        </p:blipFill>
        <p:spPr>
          <a:xfrm>
            <a:off x="1255250" y="757250"/>
            <a:ext cx="6500401" cy="4100849"/>
          </a:xfrm>
          <a:prstGeom prst="rect">
            <a:avLst/>
          </a:prstGeom>
          <a:noFill/>
          <a:ln>
            <a:noFill/>
          </a:ln>
        </p:spPr>
      </p:pic>
      <p:sp>
        <p:nvSpPr>
          <p:cNvPr id="271" name="Google Shape;271;p47"/>
          <p:cNvSpPr txBox="1"/>
          <p:nvPr/>
        </p:nvSpPr>
        <p:spPr>
          <a:xfrm>
            <a:off x="-42775" y="4774200"/>
            <a:ext cx="703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200">
                <a:latin typeface="DM Sans"/>
                <a:ea typeface="DM Sans"/>
                <a:cs typeface="DM Sans"/>
                <a:sym typeface="DM Sans"/>
              </a:rPr>
              <a:t>Fuente: </a:t>
            </a:r>
            <a:r>
              <a:rPr lang="es" sz="1200">
                <a:latin typeface="DM Sans"/>
                <a:ea typeface="DM Sans"/>
                <a:cs typeface="DM Sans"/>
                <a:sym typeface="DM Sans"/>
              </a:rPr>
              <a:t>Adaptado de</a:t>
            </a:r>
            <a:r>
              <a:rPr b="1" lang="es" sz="1200">
                <a:latin typeface="DM Sans"/>
                <a:ea typeface="DM Sans"/>
                <a:cs typeface="DM Sans"/>
                <a:sym typeface="DM Sans"/>
              </a:rPr>
              <a:t> </a:t>
            </a:r>
            <a:r>
              <a:rPr lang="es" sz="1200" u="sng">
                <a:solidFill>
                  <a:schemeClr val="hlink"/>
                </a:solidFill>
                <a:latin typeface="DM Sans"/>
                <a:ea typeface="DM Sans"/>
                <a:cs typeface="DM Sans"/>
                <a:sym typeface="DM Sans"/>
                <a:hlinkClick r:id="rId4"/>
              </a:rPr>
              <a:t>https://www.javatpoint.com/history-of-artificial-intelligence</a:t>
            </a:r>
            <a:endParaRPr sz="1200">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5" name="Shape 275"/>
        <p:cNvGrpSpPr/>
        <p:nvPr/>
      </p:nvGrpSpPr>
      <p:grpSpPr>
        <a:xfrm>
          <a:off x="0" y="0"/>
          <a:ext cx="0" cy="0"/>
          <a:chOff x="0" y="0"/>
          <a:chExt cx="0" cy="0"/>
        </a:xfrm>
      </p:grpSpPr>
      <p:pic>
        <p:nvPicPr>
          <p:cNvPr descr="Algorithm Visualization GIFs - Get the best GIF on GIPHY" id="276" name="Google Shape;276;p48"/>
          <p:cNvPicPr preferRelativeResize="0"/>
          <p:nvPr/>
        </p:nvPicPr>
        <p:blipFill rotWithShape="1">
          <a:blip r:embed="rId3">
            <a:alphaModFix/>
          </a:blip>
          <a:srcRect b="0" l="0" r="0" t="0"/>
          <a:stretch/>
        </p:blipFill>
        <p:spPr>
          <a:xfrm>
            <a:off x="422976" y="1178740"/>
            <a:ext cx="3163800" cy="3163800"/>
          </a:xfrm>
          <a:prstGeom prst="round2DiagRect">
            <a:avLst>
              <a:gd fmla="val 5608"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pic>
      <p:sp>
        <p:nvSpPr>
          <p:cNvPr id="277" name="Google Shape;277;p48"/>
          <p:cNvSpPr txBox="1"/>
          <p:nvPr/>
        </p:nvSpPr>
        <p:spPr>
          <a:xfrm>
            <a:off x="794450" y="448772"/>
            <a:ext cx="7841400" cy="4644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Tipos de algoritmos de ML</a:t>
            </a:r>
            <a:endParaRPr b="1" sz="4000">
              <a:solidFill>
                <a:schemeClr val="dk1"/>
              </a:solidFill>
              <a:latin typeface="DM Sans"/>
              <a:ea typeface="DM Sans"/>
              <a:cs typeface="DM Sans"/>
              <a:sym typeface="DM Sans"/>
            </a:endParaRPr>
          </a:p>
        </p:txBody>
      </p:sp>
      <p:sp>
        <p:nvSpPr>
          <p:cNvPr id="278" name="Google Shape;278;p48"/>
          <p:cNvSpPr txBox="1"/>
          <p:nvPr/>
        </p:nvSpPr>
        <p:spPr>
          <a:xfrm>
            <a:off x="3586775" y="1109900"/>
            <a:ext cx="5433600" cy="3301500"/>
          </a:xfrm>
          <a:prstGeom prst="rect">
            <a:avLst/>
          </a:prstGeom>
          <a:noFill/>
          <a:ln>
            <a:noFill/>
          </a:ln>
        </p:spPr>
        <p:txBody>
          <a:bodyPr anchorCtr="0" anchor="t" bIns="91425" lIns="91425" spcFirstLastPara="1" rIns="91425" wrap="square" tIns="91425">
            <a:spAutoFit/>
          </a:bodyPr>
          <a:lstStyle/>
          <a:p>
            <a:pPr indent="-314325" lvl="0" marL="457200" rtl="0" algn="just">
              <a:spcBef>
                <a:spcPts val="0"/>
              </a:spcBef>
              <a:spcAft>
                <a:spcPts val="0"/>
              </a:spcAft>
              <a:buClr>
                <a:srgbClr val="EF89D2"/>
              </a:buClr>
              <a:buSzPts val="1350"/>
              <a:buChar char="✓"/>
            </a:pPr>
            <a:r>
              <a:rPr b="1" lang="es" sz="1350">
                <a:latin typeface="DM Sans"/>
                <a:ea typeface="DM Sans"/>
                <a:cs typeface="DM Sans"/>
                <a:sym typeface="DM Sans"/>
              </a:rPr>
              <a:t>Supervisados: </a:t>
            </a:r>
            <a:r>
              <a:rPr lang="es" sz="1350">
                <a:latin typeface="DM Sans"/>
                <a:ea typeface="DM Sans"/>
                <a:cs typeface="DM Sans"/>
                <a:sym typeface="DM Sans"/>
              </a:rPr>
              <a:t>Son aquellos donde se tiene etiqueta o variable respuesta. Se clasifican en problemas de </a:t>
            </a:r>
            <a:r>
              <a:rPr b="1" i="1" lang="es" sz="1350">
                <a:latin typeface="DM Sans"/>
                <a:ea typeface="DM Sans"/>
                <a:cs typeface="DM Sans"/>
                <a:sym typeface="DM Sans"/>
              </a:rPr>
              <a:t>regresión </a:t>
            </a:r>
            <a:r>
              <a:rPr i="1" lang="es" sz="1350">
                <a:latin typeface="DM Sans"/>
                <a:ea typeface="DM Sans"/>
                <a:cs typeface="DM Sans"/>
                <a:sym typeface="DM Sans"/>
              </a:rPr>
              <a:t>y </a:t>
            </a:r>
            <a:r>
              <a:rPr b="1" i="1" lang="es" sz="1350">
                <a:latin typeface="DM Sans"/>
                <a:ea typeface="DM Sans"/>
                <a:cs typeface="DM Sans"/>
                <a:sym typeface="DM Sans"/>
              </a:rPr>
              <a:t>clasificación. </a:t>
            </a:r>
            <a:r>
              <a:rPr lang="es" sz="1350">
                <a:latin typeface="DM Sans"/>
                <a:ea typeface="DM Sans"/>
                <a:cs typeface="DM Sans"/>
                <a:sym typeface="DM Sans"/>
              </a:rPr>
              <a:t>Se fundamenta en crear modelos con </a:t>
            </a:r>
            <a:r>
              <a:rPr lang="es" sz="1350">
                <a:latin typeface="DM Sans"/>
                <a:ea typeface="DM Sans"/>
                <a:cs typeface="DM Sans"/>
                <a:sym typeface="DM Sans"/>
              </a:rPr>
              <a:t>información</a:t>
            </a:r>
            <a:r>
              <a:rPr lang="es" sz="1350">
                <a:latin typeface="DM Sans"/>
                <a:ea typeface="DM Sans"/>
                <a:cs typeface="DM Sans"/>
                <a:sym typeface="DM Sans"/>
              </a:rPr>
              <a:t> </a:t>
            </a:r>
            <a:r>
              <a:rPr lang="es" sz="1350">
                <a:latin typeface="DM Sans"/>
                <a:ea typeface="DM Sans"/>
                <a:cs typeface="DM Sans"/>
                <a:sym typeface="DM Sans"/>
              </a:rPr>
              <a:t>histórica</a:t>
            </a:r>
            <a:r>
              <a:rPr lang="es" sz="1350">
                <a:latin typeface="DM Sans"/>
                <a:ea typeface="DM Sans"/>
                <a:cs typeface="DM Sans"/>
                <a:sym typeface="DM Sans"/>
              </a:rPr>
              <a:t> para luego poder predecir en el futuro</a:t>
            </a:r>
            <a:endParaRPr sz="1350">
              <a:latin typeface="DM Sans"/>
              <a:ea typeface="DM Sans"/>
              <a:cs typeface="DM Sans"/>
              <a:sym typeface="DM Sans"/>
            </a:endParaRPr>
          </a:p>
          <a:p>
            <a:pPr indent="0" lvl="0" marL="457200" rtl="0" algn="just">
              <a:spcBef>
                <a:spcPts val="0"/>
              </a:spcBef>
              <a:spcAft>
                <a:spcPts val="0"/>
              </a:spcAft>
              <a:buNone/>
            </a:pPr>
            <a:r>
              <a:t/>
            </a:r>
            <a:endParaRPr sz="1350">
              <a:latin typeface="DM Sans"/>
              <a:ea typeface="DM Sans"/>
              <a:cs typeface="DM Sans"/>
              <a:sym typeface="DM Sans"/>
            </a:endParaRPr>
          </a:p>
          <a:p>
            <a:pPr indent="-314325" lvl="0" marL="457200" rtl="0" algn="just">
              <a:spcBef>
                <a:spcPts val="0"/>
              </a:spcBef>
              <a:spcAft>
                <a:spcPts val="0"/>
              </a:spcAft>
              <a:buClr>
                <a:srgbClr val="EF89D2"/>
              </a:buClr>
              <a:buSzPts val="1350"/>
              <a:buChar char="✓"/>
            </a:pPr>
            <a:r>
              <a:rPr b="1" lang="es" sz="1350">
                <a:latin typeface="DM Sans"/>
                <a:ea typeface="DM Sans"/>
                <a:cs typeface="DM Sans"/>
                <a:sym typeface="DM Sans"/>
              </a:rPr>
              <a:t>No supervisados: </a:t>
            </a:r>
            <a:r>
              <a:rPr lang="es" sz="1350">
                <a:latin typeface="DM Sans"/>
                <a:ea typeface="DM Sans"/>
                <a:cs typeface="DM Sans"/>
                <a:sym typeface="DM Sans"/>
              </a:rPr>
              <a:t>Son aquellos donde no se tiene variable respuesta. Tiene como fin encontrar </a:t>
            </a:r>
            <a:r>
              <a:rPr b="1" lang="es" sz="1350">
                <a:latin typeface="DM Sans"/>
                <a:ea typeface="DM Sans"/>
                <a:cs typeface="DM Sans"/>
                <a:sym typeface="DM Sans"/>
              </a:rPr>
              <a:t>patrones y asociaciones</a:t>
            </a:r>
            <a:r>
              <a:rPr lang="es" sz="1350">
                <a:latin typeface="DM Sans"/>
                <a:ea typeface="DM Sans"/>
                <a:cs typeface="DM Sans"/>
                <a:sym typeface="DM Sans"/>
              </a:rPr>
              <a:t> ocultas en los datos, por ejemplo en una campaña de marketing</a:t>
            </a:r>
            <a:endParaRPr sz="1350">
              <a:latin typeface="DM Sans"/>
              <a:ea typeface="DM Sans"/>
              <a:cs typeface="DM Sans"/>
              <a:sym typeface="DM Sans"/>
            </a:endParaRPr>
          </a:p>
          <a:p>
            <a:pPr indent="0" lvl="0" marL="457200" rtl="0" algn="just">
              <a:spcBef>
                <a:spcPts val="0"/>
              </a:spcBef>
              <a:spcAft>
                <a:spcPts val="0"/>
              </a:spcAft>
              <a:buNone/>
            </a:pPr>
            <a:r>
              <a:t/>
            </a:r>
            <a:endParaRPr sz="1350">
              <a:latin typeface="DM Sans"/>
              <a:ea typeface="DM Sans"/>
              <a:cs typeface="DM Sans"/>
              <a:sym typeface="DM Sans"/>
            </a:endParaRPr>
          </a:p>
          <a:p>
            <a:pPr indent="-314325" lvl="0" marL="457200" rtl="0" algn="just">
              <a:spcBef>
                <a:spcPts val="0"/>
              </a:spcBef>
              <a:spcAft>
                <a:spcPts val="0"/>
              </a:spcAft>
              <a:buClr>
                <a:srgbClr val="EF89D2"/>
              </a:buClr>
              <a:buSzPts val="1350"/>
              <a:buChar char="✓"/>
            </a:pPr>
            <a:r>
              <a:rPr b="1" lang="es" sz="1350">
                <a:latin typeface="DM Sans"/>
                <a:ea typeface="DM Sans"/>
                <a:cs typeface="DM Sans"/>
                <a:sym typeface="DM Sans"/>
              </a:rPr>
              <a:t>Aprendizaje por refuerzo: </a:t>
            </a:r>
            <a:r>
              <a:rPr lang="es" sz="1350">
                <a:latin typeface="DM Sans"/>
                <a:ea typeface="DM Sans"/>
                <a:cs typeface="DM Sans"/>
                <a:sym typeface="DM Sans"/>
              </a:rPr>
              <a:t>funciona con un mecanismo de recompensa. Un agente (máquina) que </a:t>
            </a:r>
            <a:r>
              <a:rPr lang="es" sz="1350">
                <a:latin typeface="DM Sans"/>
                <a:ea typeface="DM Sans"/>
                <a:cs typeface="DM Sans"/>
                <a:sym typeface="DM Sans"/>
              </a:rPr>
              <a:t>interactúa</a:t>
            </a:r>
            <a:r>
              <a:rPr lang="es" sz="1350">
                <a:latin typeface="DM Sans"/>
                <a:ea typeface="DM Sans"/>
                <a:cs typeface="DM Sans"/>
                <a:sym typeface="DM Sans"/>
              </a:rPr>
              <a:t> con el entorno y prueba una variedad de </a:t>
            </a:r>
            <a:r>
              <a:rPr lang="es" sz="1350">
                <a:latin typeface="DM Sans"/>
                <a:ea typeface="DM Sans"/>
                <a:cs typeface="DM Sans"/>
                <a:sym typeface="DM Sans"/>
              </a:rPr>
              <a:t>métodos</a:t>
            </a:r>
            <a:r>
              <a:rPr lang="es" sz="1350">
                <a:latin typeface="DM Sans"/>
                <a:ea typeface="DM Sans"/>
                <a:cs typeface="DM Sans"/>
                <a:sym typeface="DM Sans"/>
              </a:rPr>
              <a:t> para alcanzar un resultado. El agente es recompensado o castigado en cada acción que realiza</a:t>
            </a:r>
            <a:endParaRPr sz="1350">
              <a:latin typeface="DM Sans"/>
              <a:ea typeface="DM Sans"/>
              <a:cs typeface="DM Sans"/>
              <a:sym typeface="DM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9"/>
          <p:cNvSpPr txBox="1"/>
          <p:nvPr/>
        </p:nvSpPr>
        <p:spPr>
          <a:xfrm>
            <a:off x="1461300" y="2202300"/>
            <a:ext cx="6221400" cy="29553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Ejemplos de aplicación de ML</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50"/>
          <p:cNvSpPr txBox="1"/>
          <p:nvPr/>
        </p:nvSpPr>
        <p:spPr>
          <a:xfrm>
            <a:off x="4497825" y="2112600"/>
            <a:ext cx="3979800" cy="1674600"/>
          </a:xfrm>
          <a:prstGeom prst="rect">
            <a:avLst/>
          </a:prstGeom>
          <a:noFill/>
          <a:ln>
            <a:noFill/>
          </a:ln>
        </p:spPr>
        <p:txBody>
          <a:bodyPr anchorCtr="0" anchor="ctr" bIns="91425" lIns="91425" spcFirstLastPara="1" rIns="91425" wrap="square" tIns="91425">
            <a:noAutofit/>
          </a:bodyPr>
          <a:lstStyle/>
          <a:p>
            <a:pPr indent="-269875" lvl="0" marL="285750" rtl="0" algn="l">
              <a:lnSpc>
                <a:spcPct val="150000"/>
              </a:lnSpc>
              <a:spcBef>
                <a:spcPts val="0"/>
              </a:spcBef>
              <a:spcAft>
                <a:spcPts val="0"/>
              </a:spcAft>
              <a:buClr>
                <a:srgbClr val="EF89D2"/>
              </a:buClr>
              <a:buSzPts val="1350"/>
              <a:buChar char="✓"/>
            </a:pPr>
            <a:r>
              <a:rPr b="1" lang="es" sz="1350">
                <a:solidFill>
                  <a:schemeClr val="dk1"/>
                </a:solidFill>
                <a:latin typeface="DM Sans"/>
                <a:ea typeface="DM Sans"/>
                <a:cs typeface="DM Sans"/>
                <a:sym typeface="DM Sans"/>
              </a:rPr>
              <a:t>¿Saber lo que los clientes dicen acerca de nosotros en Twitter?</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a:p>
            <a:pPr indent="0" lvl="0" marL="457200" rtl="0" algn="l">
              <a:lnSpc>
                <a:spcPct val="150000"/>
              </a:lnSpc>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 Machine learning combinado con creación de reglas lingüísticas.</a:t>
            </a:r>
            <a:endParaRPr sz="1350">
              <a:solidFill>
                <a:schemeClr val="dk1"/>
              </a:solidFill>
              <a:latin typeface="DM Sans"/>
              <a:ea typeface="DM Sans"/>
              <a:cs typeface="DM Sans"/>
              <a:sym typeface="DM Sans"/>
            </a:endParaRPr>
          </a:p>
          <a:p>
            <a:pPr indent="-269875" lvl="0" marL="285750" rtl="0" algn="l">
              <a:lnSpc>
                <a:spcPct val="150000"/>
              </a:lnSpc>
              <a:spcBef>
                <a:spcPts val="0"/>
              </a:spcBef>
              <a:spcAft>
                <a:spcPts val="0"/>
              </a:spcAft>
              <a:buClr>
                <a:srgbClr val="EF89D2"/>
              </a:buClr>
              <a:buSzPts val="1350"/>
              <a:buChar char="✓"/>
            </a:pPr>
            <a:r>
              <a:rPr b="1" lang="es" sz="1350">
                <a:solidFill>
                  <a:schemeClr val="dk1"/>
                </a:solidFill>
                <a:latin typeface="DM Sans"/>
                <a:ea typeface="DM Sans"/>
                <a:cs typeface="DM Sans"/>
                <a:sym typeface="DM Sans"/>
              </a:rPr>
              <a:t>¿Detección de fraudes?</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a:p>
            <a:pPr indent="0" lvl="0" marL="457200" rtl="0" algn="l">
              <a:lnSpc>
                <a:spcPct val="150000"/>
              </a:lnSpc>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 Uno de los usos más importantes en la actualidad del ML.</a:t>
            </a:r>
            <a:endParaRPr/>
          </a:p>
        </p:txBody>
      </p:sp>
      <p:sp>
        <p:nvSpPr>
          <p:cNvPr id="289" name="Google Shape;289;p50"/>
          <p:cNvSpPr txBox="1"/>
          <p:nvPr/>
        </p:nvSpPr>
        <p:spPr>
          <a:xfrm>
            <a:off x="542575" y="1963900"/>
            <a:ext cx="3844800" cy="2411100"/>
          </a:xfrm>
          <a:prstGeom prst="rect">
            <a:avLst/>
          </a:prstGeom>
          <a:noFill/>
          <a:ln>
            <a:noFill/>
          </a:ln>
        </p:spPr>
        <p:txBody>
          <a:bodyPr anchorCtr="0" anchor="ctr" bIns="91425" lIns="91425" spcFirstLastPara="1" rIns="91425" wrap="square" tIns="91425">
            <a:noAutofit/>
          </a:bodyPr>
          <a:lstStyle/>
          <a:p>
            <a:pPr indent="-269875" lvl="0" marL="285750" marR="0" rtl="0" algn="l">
              <a:lnSpc>
                <a:spcPct val="150000"/>
              </a:lnSpc>
              <a:spcBef>
                <a:spcPts val="0"/>
              </a:spcBef>
              <a:spcAft>
                <a:spcPts val="0"/>
              </a:spcAft>
              <a:buClr>
                <a:srgbClr val="EF89D2"/>
              </a:buClr>
              <a:buSzPts val="1350"/>
              <a:buFont typeface="Arial"/>
              <a:buChar char="✓"/>
            </a:pPr>
            <a:r>
              <a:rPr b="1" lang="es" sz="1350">
                <a:solidFill>
                  <a:schemeClr val="dk1"/>
                </a:solidFill>
                <a:latin typeface="DM Sans"/>
                <a:ea typeface="DM Sans"/>
                <a:cs typeface="DM Sans"/>
                <a:sym typeface="DM Sans"/>
              </a:rPr>
              <a:t>¿El automóvil de conducción autónoma de Google?</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a:p>
            <a:pPr indent="0" lvl="0" marL="457200" marR="0" rtl="0" algn="l">
              <a:lnSpc>
                <a:spcPct val="150000"/>
              </a:lnSpc>
              <a:spcBef>
                <a:spcPts val="0"/>
              </a:spcBef>
              <a:spcAft>
                <a:spcPts val="0"/>
              </a:spcAft>
              <a:buNone/>
            </a:pPr>
            <a:r>
              <a:rPr lang="es" sz="1350">
                <a:solidFill>
                  <a:schemeClr val="dk1"/>
                </a:solidFill>
                <a:latin typeface="DM Sans"/>
                <a:ea typeface="DM Sans"/>
                <a:cs typeface="DM Sans"/>
                <a:sym typeface="DM Sans"/>
              </a:rPr>
              <a:t>👉 La esencia del Machine Learning.</a:t>
            </a:r>
            <a:endParaRPr sz="1350">
              <a:solidFill>
                <a:schemeClr val="dk1"/>
              </a:solidFill>
              <a:latin typeface="DM Sans"/>
              <a:ea typeface="DM Sans"/>
              <a:cs typeface="DM Sans"/>
              <a:sym typeface="DM Sans"/>
            </a:endParaRPr>
          </a:p>
          <a:p>
            <a:pPr indent="-269875" lvl="0" marL="285750" marR="0" rtl="0" algn="l">
              <a:lnSpc>
                <a:spcPct val="150000"/>
              </a:lnSpc>
              <a:spcBef>
                <a:spcPts val="0"/>
              </a:spcBef>
              <a:spcAft>
                <a:spcPts val="0"/>
              </a:spcAft>
              <a:buClr>
                <a:srgbClr val="EF89D2"/>
              </a:buClr>
              <a:buSzPts val="1350"/>
              <a:buFont typeface="Arial"/>
              <a:buChar char="✓"/>
            </a:pPr>
            <a:r>
              <a:rPr b="1" lang="es" sz="1350">
                <a:solidFill>
                  <a:schemeClr val="dk1"/>
                </a:solidFill>
                <a:latin typeface="DM Sans"/>
                <a:ea typeface="DM Sans"/>
                <a:cs typeface="DM Sans"/>
                <a:sym typeface="DM Sans"/>
              </a:rPr>
              <a:t>¿Ofertas de recomendación en línea como las de Amazon y Netflix? </a:t>
            </a:r>
            <a:endParaRPr b="1" sz="1350">
              <a:solidFill>
                <a:schemeClr val="dk1"/>
              </a:solidFill>
              <a:latin typeface="DM Sans"/>
              <a:ea typeface="DM Sans"/>
              <a:cs typeface="DM Sans"/>
              <a:sym typeface="DM Sans"/>
            </a:endParaRPr>
          </a:p>
          <a:p>
            <a:pPr indent="0" lvl="0" marL="457200" marR="0" rtl="0" algn="l">
              <a:lnSpc>
                <a:spcPct val="150000"/>
              </a:lnSpc>
              <a:spcBef>
                <a:spcPts val="0"/>
              </a:spcBef>
              <a:spcAft>
                <a:spcPts val="0"/>
              </a:spcAft>
              <a:buNone/>
            </a:pPr>
            <a:r>
              <a:rPr lang="es" sz="1350">
                <a:solidFill>
                  <a:schemeClr val="dk1"/>
                </a:solidFill>
                <a:latin typeface="DM Sans"/>
                <a:ea typeface="DM Sans"/>
                <a:cs typeface="DM Sans"/>
                <a:sym typeface="DM Sans"/>
              </a:rPr>
              <a:t>👉 Aplicaciones de ML para la vida diaria.</a:t>
            </a:r>
            <a:endParaRPr sz="1350">
              <a:latin typeface="DM Sans"/>
              <a:ea typeface="DM Sans"/>
              <a:cs typeface="DM Sans"/>
              <a:sym typeface="DM Sans"/>
            </a:endParaRPr>
          </a:p>
          <a:p>
            <a:pPr indent="0" lvl="0" marL="0" marR="0" rtl="0" algn="l">
              <a:lnSpc>
                <a:spcPct val="100000"/>
              </a:lnSpc>
              <a:spcBef>
                <a:spcPts val="0"/>
              </a:spcBef>
              <a:spcAft>
                <a:spcPts val="0"/>
              </a:spcAft>
              <a:buNone/>
            </a:pPr>
            <a:br>
              <a:rPr i="0" lang="es" sz="1350" u="none" cap="none" strike="noStrike">
                <a:solidFill>
                  <a:srgbClr val="000000"/>
                </a:solidFill>
                <a:latin typeface="DM Sans"/>
                <a:ea typeface="DM Sans"/>
                <a:cs typeface="DM Sans"/>
                <a:sym typeface="DM Sans"/>
              </a:rPr>
            </a:br>
            <a:endParaRPr i="0" sz="1350" u="none" cap="none" strike="noStrike">
              <a:solidFill>
                <a:srgbClr val="000000"/>
              </a:solidFill>
              <a:latin typeface="DM Sans"/>
              <a:ea typeface="DM Sans"/>
              <a:cs typeface="DM Sans"/>
              <a:sym typeface="DM Sans"/>
            </a:endParaRPr>
          </a:p>
        </p:txBody>
      </p:sp>
      <p:sp>
        <p:nvSpPr>
          <p:cNvPr id="290" name="Google Shape;290;p50"/>
          <p:cNvSpPr txBox="1"/>
          <p:nvPr/>
        </p:nvSpPr>
        <p:spPr>
          <a:xfrm>
            <a:off x="643300" y="950500"/>
            <a:ext cx="6221400" cy="685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Ejemplos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51"/>
          <p:cNvSpPr txBox="1"/>
          <p:nvPr/>
        </p:nvSpPr>
        <p:spPr>
          <a:xfrm>
            <a:off x="794450" y="865984"/>
            <a:ext cx="7841400" cy="4644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Ejemplos de aplicación         </a:t>
            </a:r>
            <a:endParaRPr b="1" sz="4000">
              <a:solidFill>
                <a:schemeClr val="dk1"/>
              </a:solidFill>
              <a:latin typeface="DM Sans"/>
              <a:ea typeface="DM Sans"/>
              <a:cs typeface="DM Sans"/>
              <a:sym typeface="DM Sans"/>
            </a:endParaRPr>
          </a:p>
        </p:txBody>
      </p:sp>
      <p:sp>
        <p:nvSpPr>
          <p:cNvPr id="296" name="Google Shape;296;p51"/>
          <p:cNvSpPr txBox="1"/>
          <p:nvPr>
            <p:ph idx="4294967295" type="body"/>
          </p:nvPr>
        </p:nvSpPr>
        <p:spPr>
          <a:xfrm>
            <a:off x="794450" y="1633700"/>
            <a:ext cx="4250100" cy="3416400"/>
          </a:xfrm>
          <a:prstGeom prst="rect">
            <a:avLst/>
          </a:prstGeom>
        </p:spPr>
        <p:txBody>
          <a:bodyPr anchorCtr="0" anchor="t" bIns="91425" lIns="91425" spcFirstLastPara="1" rIns="91425" wrap="square" tIns="91425">
            <a:normAutofit/>
          </a:bodyPr>
          <a:lstStyle/>
          <a:p>
            <a:pPr indent="-314325" lvl="0" marL="457200" rtl="0" algn="l">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Google RankBrain: componente del algoritmo central de Google que utiliza ML para determinar los resultados más relevantes para las consultas del motor de búsqueda. (ML)</a:t>
            </a:r>
            <a:endParaRPr sz="1350">
              <a:solidFill>
                <a:schemeClr val="dk1"/>
              </a:solidFill>
              <a:latin typeface="DM Sans"/>
              <a:ea typeface="DM Sans"/>
              <a:cs typeface="DM Sans"/>
              <a:sym typeface="DM Sans"/>
            </a:endParaRPr>
          </a:p>
          <a:p>
            <a:pPr indent="0" lvl="0" marL="0" rtl="0" algn="l">
              <a:spcBef>
                <a:spcPts val="1200"/>
              </a:spcBef>
              <a:spcAft>
                <a:spcPts val="0"/>
              </a:spcAft>
              <a:buNone/>
            </a:pPr>
            <a:r>
              <a:t/>
            </a:r>
            <a:endParaRPr sz="100">
              <a:solidFill>
                <a:schemeClr val="dk1"/>
              </a:solidFill>
              <a:latin typeface="DM Sans"/>
              <a:ea typeface="DM Sans"/>
              <a:cs typeface="DM Sans"/>
              <a:sym typeface="DM Sans"/>
            </a:endParaRPr>
          </a:p>
          <a:p>
            <a:pPr indent="-314325" lvl="0" marL="457200" rtl="0" algn="l">
              <a:spcBef>
                <a:spcPts val="120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Google DeepMind: DeepMind ha creado una red neuronal que aprende a jugar videojuegos de una manera similar a la de los humanos como una máquina de Turing neuronal (DL)</a:t>
            </a:r>
            <a:endParaRPr sz="1350">
              <a:solidFill>
                <a:schemeClr val="dk1"/>
              </a:solidFill>
              <a:latin typeface="DM Sans"/>
              <a:ea typeface="DM Sans"/>
              <a:cs typeface="DM Sans"/>
              <a:sym typeface="DM Sans"/>
            </a:endParaRPr>
          </a:p>
        </p:txBody>
      </p:sp>
      <p:pic>
        <p:nvPicPr>
          <p:cNvPr id="297" name="Google Shape;297;p51"/>
          <p:cNvPicPr preferRelativeResize="0"/>
          <p:nvPr/>
        </p:nvPicPr>
        <p:blipFill>
          <a:blip r:embed="rId3">
            <a:alphaModFix/>
          </a:blip>
          <a:stretch>
            <a:fillRect/>
          </a:stretch>
        </p:blipFill>
        <p:spPr>
          <a:xfrm>
            <a:off x="5559850" y="1854983"/>
            <a:ext cx="2768524" cy="153511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52"/>
          <p:cNvSpPr txBox="1"/>
          <p:nvPr/>
        </p:nvSpPr>
        <p:spPr>
          <a:xfrm>
            <a:off x="2101650" y="992400"/>
            <a:ext cx="3146400" cy="104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350">
                <a:latin typeface="DM Sans"/>
                <a:ea typeface="DM Sans"/>
                <a:cs typeface="DM Sans"/>
                <a:sym typeface="DM Sans"/>
              </a:rPr>
              <a:t>Algoritmos Facebook</a:t>
            </a:r>
            <a:endParaRPr b="1"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latin typeface="DM Sans"/>
                <a:ea typeface="DM Sans"/>
                <a:cs typeface="DM Sans"/>
                <a:sym typeface="DM Sans"/>
              </a:rPr>
              <a:t>DeepFace</a:t>
            </a:r>
            <a:endParaRPr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latin typeface="DM Sans"/>
                <a:ea typeface="DM Sans"/>
                <a:cs typeface="DM Sans"/>
                <a:sym typeface="DM Sans"/>
              </a:rPr>
              <a:t>EdgeRank</a:t>
            </a:r>
            <a:endParaRPr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latin typeface="DM Sans"/>
                <a:ea typeface="DM Sans"/>
                <a:cs typeface="DM Sans"/>
                <a:sym typeface="DM Sans"/>
              </a:rPr>
              <a:t>FBLearner flow</a:t>
            </a:r>
            <a:endParaRPr sz="1350">
              <a:latin typeface="DM Sans"/>
              <a:ea typeface="DM Sans"/>
              <a:cs typeface="DM Sans"/>
              <a:sym typeface="DM Sans"/>
            </a:endParaRPr>
          </a:p>
          <a:p>
            <a:pPr indent="0" lvl="0" marL="457200" rtl="0" algn="l">
              <a:spcBef>
                <a:spcPts val="0"/>
              </a:spcBef>
              <a:spcAft>
                <a:spcPts val="0"/>
              </a:spcAft>
              <a:buNone/>
            </a:pPr>
            <a:r>
              <a:t/>
            </a:r>
            <a:endParaRPr sz="1350">
              <a:latin typeface="DM Sans"/>
              <a:ea typeface="DM Sans"/>
              <a:cs typeface="DM Sans"/>
              <a:sym typeface="DM Sans"/>
            </a:endParaRPr>
          </a:p>
        </p:txBody>
      </p:sp>
      <p:sp>
        <p:nvSpPr>
          <p:cNvPr id="303" name="Google Shape;303;p52"/>
          <p:cNvSpPr txBox="1"/>
          <p:nvPr/>
        </p:nvSpPr>
        <p:spPr>
          <a:xfrm>
            <a:off x="2061350" y="3277525"/>
            <a:ext cx="1815300" cy="62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350">
                <a:latin typeface="DM Sans"/>
                <a:ea typeface="DM Sans"/>
                <a:cs typeface="DM Sans"/>
                <a:sym typeface="DM Sans"/>
              </a:rPr>
              <a:t>Algoritmos Netflix</a:t>
            </a:r>
            <a:endParaRPr b="1"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latin typeface="DM Sans"/>
                <a:ea typeface="DM Sans"/>
                <a:cs typeface="DM Sans"/>
                <a:sym typeface="DM Sans"/>
              </a:rPr>
              <a:t>Cinematch</a:t>
            </a:r>
            <a:endParaRPr sz="1350">
              <a:latin typeface="DM Sans"/>
              <a:ea typeface="DM Sans"/>
              <a:cs typeface="DM Sans"/>
              <a:sym typeface="DM Sans"/>
            </a:endParaRPr>
          </a:p>
          <a:p>
            <a:pPr indent="0" lvl="0" marL="457200" rtl="0" algn="l">
              <a:spcBef>
                <a:spcPts val="0"/>
              </a:spcBef>
              <a:spcAft>
                <a:spcPts val="0"/>
              </a:spcAft>
              <a:buNone/>
            </a:pPr>
            <a:r>
              <a:t/>
            </a:r>
            <a:endParaRPr sz="1350">
              <a:latin typeface="DM Sans"/>
              <a:ea typeface="DM Sans"/>
              <a:cs typeface="DM Sans"/>
              <a:sym typeface="DM Sans"/>
            </a:endParaRPr>
          </a:p>
        </p:txBody>
      </p:sp>
      <p:sp>
        <p:nvSpPr>
          <p:cNvPr id="304" name="Google Shape;304;p52"/>
          <p:cNvSpPr txBox="1"/>
          <p:nvPr/>
        </p:nvSpPr>
        <p:spPr>
          <a:xfrm>
            <a:off x="5943600" y="992400"/>
            <a:ext cx="3390000" cy="1223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latin typeface="DM Sans"/>
                <a:ea typeface="DM Sans"/>
                <a:cs typeface="DM Sans"/>
                <a:sym typeface="DM Sans"/>
              </a:rPr>
              <a:t>Algoritmos Spotify</a:t>
            </a:r>
            <a:endParaRPr b="1"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latin typeface="DM Sans"/>
                <a:ea typeface="DM Sans"/>
                <a:cs typeface="DM Sans"/>
                <a:sym typeface="DM Sans"/>
              </a:rPr>
              <a:t>BART (Bandit for Recommendations as Treatments)</a:t>
            </a:r>
            <a:endParaRPr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solidFill>
                  <a:srgbClr val="222222"/>
                </a:solidFill>
                <a:highlight>
                  <a:srgbClr val="FFFFFF"/>
                </a:highlight>
                <a:latin typeface="DM Sans"/>
                <a:ea typeface="DM Sans"/>
                <a:cs typeface="DM Sans"/>
                <a:sym typeface="DM Sans"/>
              </a:rPr>
              <a:t>Last.fm</a:t>
            </a:r>
            <a:endParaRPr sz="1350">
              <a:latin typeface="DM Sans"/>
              <a:ea typeface="DM Sans"/>
              <a:cs typeface="DM Sans"/>
              <a:sym typeface="DM Sans"/>
            </a:endParaRPr>
          </a:p>
          <a:p>
            <a:pPr indent="0" lvl="0" marL="457200" rtl="0" algn="l">
              <a:spcBef>
                <a:spcPts val="0"/>
              </a:spcBef>
              <a:spcAft>
                <a:spcPts val="0"/>
              </a:spcAft>
              <a:buNone/>
            </a:pPr>
            <a:r>
              <a:t/>
            </a:r>
            <a:endParaRPr sz="1350">
              <a:latin typeface="DM Sans"/>
              <a:ea typeface="DM Sans"/>
              <a:cs typeface="DM Sans"/>
              <a:sym typeface="DM Sans"/>
            </a:endParaRPr>
          </a:p>
        </p:txBody>
      </p:sp>
      <p:sp>
        <p:nvSpPr>
          <p:cNvPr id="305" name="Google Shape;305;p52"/>
          <p:cNvSpPr txBox="1"/>
          <p:nvPr/>
        </p:nvSpPr>
        <p:spPr>
          <a:xfrm>
            <a:off x="2171450" y="2279450"/>
            <a:ext cx="3306300" cy="8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s" sz="1350">
                <a:latin typeface="DM Sans"/>
                <a:ea typeface="DM Sans"/>
                <a:cs typeface="DM Sans"/>
                <a:sym typeface="DM Sans"/>
              </a:rPr>
              <a:t>Algoritmos OpenAI</a:t>
            </a:r>
            <a:endParaRPr b="1" sz="1350">
              <a:latin typeface="DM Sans"/>
              <a:ea typeface="DM Sans"/>
              <a:cs typeface="DM Sans"/>
              <a:sym typeface="DM Sans"/>
            </a:endParaRPr>
          </a:p>
          <a:p>
            <a:pPr indent="-314325" lvl="0" marL="457200" marR="0" rtl="0" algn="l">
              <a:lnSpc>
                <a:spcPct val="100000"/>
              </a:lnSpc>
              <a:spcBef>
                <a:spcPts val="0"/>
              </a:spcBef>
              <a:spcAft>
                <a:spcPts val="0"/>
              </a:spcAft>
              <a:buClr>
                <a:srgbClr val="EF89D2"/>
              </a:buClr>
              <a:buSzPts val="1350"/>
              <a:buFont typeface="DM Sans"/>
              <a:buChar char="●"/>
            </a:pPr>
            <a:r>
              <a:rPr lang="es" sz="1350">
                <a:latin typeface="DM Sans"/>
                <a:ea typeface="DM Sans"/>
                <a:cs typeface="DM Sans"/>
                <a:sym typeface="DM Sans"/>
              </a:rPr>
              <a:t>OpenAI Five</a:t>
            </a:r>
            <a:endParaRPr sz="1350">
              <a:latin typeface="DM Sans"/>
              <a:ea typeface="DM Sans"/>
              <a:cs typeface="DM Sans"/>
              <a:sym typeface="DM Sans"/>
            </a:endParaRPr>
          </a:p>
          <a:p>
            <a:pPr indent="0" lvl="0" marL="0" marR="0" rtl="0" algn="l">
              <a:lnSpc>
                <a:spcPct val="100000"/>
              </a:lnSpc>
              <a:spcBef>
                <a:spcPts val="0"/>
              </a:spcBef>
              <a:spcAft>
                <a:spcPts val="0"/>
              </a:spcAft>
              <a:buNone/>
            </a:pPr>
            <a:r>
              <a:t/>
            </a:r>
            <a:endParaRPr sz="1350">
              <a:latin typeface="DM Sans"/>
              <a:ea typeface="DM Sans"/>
              <a:cs typeface="DM Sans"/>
              <a:sym typeface="DM Sans"/>
            </a:endParaRPr>
          </a:p>
        </p:txBody>
      </p:sp>
      <p:sp>
        <p:nvSpPr>
          <p:cNvPr id="306" name="Google Shape;306;p52"/>
          <p:cNvSpPr txBox="1"/>
          <p:nvPr/>
        </p:nvSpPr>
        <p:spPr>
          <a:xfrm>
            <a:off x="5943600" y="2171750"/>
            <a:ext cx="29355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latin typeface="DM Sans"/>
                <a:ea typeface="DM Sans"/>
                <a:cs typeface="DM Sans"/>
                <a:sym typeface="DM Sans"/>
              </a:rPr>
              <a:t>Algoritmos Microsoft</a:t>
            </a:r>
            <a:endParaRPr b="1"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latin typeface="DM Sans"/>
                <a:ea typeface="DM Sans"/>
                <a:cs typeface="DM Sans"/>
                <a:sym typeface="DM Sans"/>
              </a:rPr>
              <a:t>DMLTK (Distributed Machine Learning Toolkit) </a:t>
            </a:r>
            <a:endParaRPr sz="1350">
              <a:latin typeface="DM Sans"/>
              <a:ea typeface="DM Sans"/>
              <a:cs typeface="DM Sans"/>
              <a:sym typeface="DM Sans"/>
            </a:endParaRPr>
          </a:p>
          <a:p>
            <a:pPr indent="0" lvl="0" marL="457200" rtl="0" algn="l">
              <a:spcBef>
                <a:spcPts val="0"/>
              </a:spcBef>
              <a:spcAft>
                <a:spcPts val="0"/>
              </a:spcAft>
              <a:buNone/>
            </a:pPr>
            <a:r>
              <a:t/>
            </a:r>
            <a:endParaRPr sz="1350">
              <a:latin typeface="DM Sans"/>
              <a:ea typeface="DM Sans"/>
              <a:cs typeface="DM Sans"/>
              <a:sym typeface="DM Sans"/>
            </a:endParaRPr>
          </a:p>
        </p:txBody>
      </p:sp>
      <p:sp>
        <p:nvSpPr>
          <p:cNvPr id="307" name="Google Shape;307;p52"/>
          <p:cNvSpPr txBox="1"/>
          <p:nvPr/>
        </p:nvSpPr>
        <p:spPr>
          <a:xfrm>
            <a:off x="5943600" y="4359188"/>
            <a:ext cx="29355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latin typeface="DM Sans"/>
                <a:ea typeface="DM Sans"/>
                <a:cs typeface="DM Sans"/>
                <a:sym typeface="DM Sans"/>
              </a:rPr>
              <a:t>Algoritmos Amazon</a:t>
            </a:r>
            <a:endParaRPr b="1"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latin typeface="DM Sans"/>
                <a:ea typeface="DM Sans"/>
                <a:cs typeface="DM Sans"/>
                <a:sym typeface="DM Sans"/>
              </a:rPr>
              <a:t>A9</a:t>
            </a:r>
            <a:endParaRPr sz="1350">
              <a:latin typeface="DM Sans"/>
              <a:ea typeface="DM Sans"/>
              <a:cs typeface="DM Sans"/>
              <a:sym typeface="DM Sans"/>
            </a:endParaRPr>
          </a:p>
        </p:txBody>
      </p:sp>
      <p:sp>
        <p:nvSpPr>
          <p:cNvPr id="308" name="Google Shape;308;p52"/>
          <p:cNvSpPr txBox="1"/>
          <p:nvPr/>
        </p:nvSpPr>
        <p:spPr>
          <a:xfrm>
            <a:off x="5972400" y="3203800"/>
            <a:ext cx="30771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latin typeface="DM Sans"/>
                <a:ea typeface="DM Sans"/>
                <a:cs typeface="DM Sans"/>
                <a:sym typeface="DM Sans"/>
              </a:rPr>
              <a:t>Algoritmos Apple</a:t>
            </a:r>
            <a:endParaRPr b="1"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latin typeface="DM Sans"/>
                <a:ea typeface="DM Sans"/>
                <a:cs typeface="DM Sans"/>
                <a:sym typeface="DM Sans"/>
              </a:rPr>
              <a:t>Proyecto CALO (</a:t>
            </a:r>
            <a:r>
              <a:rPr lang="es" sz="1350">
                <a:solidFill>
                  <a:srgbClr val="222222"/>
                </a:solidFill>
                <a:highlight>
                  <a:srgbClr val="FFFFFF"/>
                </a:highlight>
                <a:latin typeface="DM Sans"/>
                <a:ea typeface="DM Sans"/>
                <a:cs typeface="DM Sans"/>
                <a:sym typeface="DM Sans"/>
              </a:rPr>
              <a:t>Cognitive Assistant that Learns and Organize)</a:t>
            </a:r>
            <a:endParaRPr sz="1350">
              <a:latin typeface="DM Sans"/>
              <a:ea typeface="DM Sans"/>
              <a:cs typeface="DM Sans"/>
              <a:sym typeface="DM Sans"/>
            </a:endParaRPr>
          </a:p>
        </p:txBody>
      </p:sp>
      <p:sp>
        <p:nvSpPr>
          <p:cNvPr id="309" name="Google Shape;309;p52"/>
          <p:cNvSpPr txBox="1"/>
          <p:nvPr/>
        </p:nvSpPr>
        <p:spPr>
          <a:xfrm>
            <a:off x="2060375" y="4143500"/>
            <a:ext cx="2376600" cy="83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350">
                <a:latin typeface="DM Sans"/>
                <a:ea typeface="DM Sans"/>
                <a:cs typeface="DM Sans"/>
                <a:sym typeface="DM Sans"/>
              </a:rPr>
              <a:t>Algoritmos Twitter</a:t>
            </a:r>
            <a:endParaRPr b="1" sz="1350">
              <a:latin typeface="DM Sans"/>
              <a:ea typeface="DM Sans"/>
              <a:cs typeface="DM Sans"/>
              <a:sym typeface="DM Sans"/>
            </a:endParaRPr>
          </a:p>
          <a:p>
            <a:pPr indent="-314325" lvl="0" marL="457200" rtl="0" algn="l">
              <a:spcBef>
                <a:spcPts val="0"/>
              </a:spcBef>
              <a:spcAft>
                <a:spcPts val="0"/>
              </a:spcAft>
              <a:buClr>
                <a:srgbClr val="EF89D2"/>
              </a:buClr>
              <a:buSzPts val="1350"/>
              <a:buFont typeface="DM Sans"/>
              <a:buChar char="●"/>
            </a:pPr>
            <a:r>
              <a:rPr lang="es" sz="1350">
                <a:solidFill>
                  <a:srgbClr val="222222"/>
                </a:solidFill>
                <a:highlight>
                  <a:srgbClr val="FFFFFF"/>
                </a:highlight>
                <a:latin typeface="DM Sans"/>
                <a:ea typeface="DM Sans"/>
                <a:cs typeface="DM Sans"/>
                <a:sym typeface="DM Sans"/>
              </a:rPr>
              <a:t> Smart Image Cropping</a:t>
            </a:r>
            <a:endParaRPr sz="1350">
              <a:latin typeface="DM Sans"/>
              <a:ea typeface="DM Sans"/>
              <a:cs typeface="DM Sans"/>
              <a:sym typeface="DM Sans"/>
            </a:endParaRPr>
          </a:p>
          <a:p>
            <a:pPr indent="0" lvl="0" marL="457200" rtl="0" algn="l">
              <a:spcBef>
                <a:spcPts val="0"/>
              </a:spcBef>
              <a:spcAft>
                <a:spcPts val="0"/>
              </a:spcAft>
              <a:buNone/>
            </a:pPr>
            <a:r>
              <a:t/>
            </a:r>
            <a:endParaRPr sz="1350">
              <a:latin typeface="DM Sans"/>
              <a:ea typeface="DM Sans"/>
              <a:cs typeface="DM Sans"/>
              <a:sym typeface="DM Sans"/>
            </a:endParaRPr>
          </a:p>
        </p:txBody>
      </p:sp>
      <p:pic>
        <p:nvPicPr>
          <p:cNvPr id="310" name="Google Shape;310;p52"/>
          <p:cNvPicPr preferRelativeResize="0"/>
          <p:nvPr/>
        </p:nvPicPr>
        <p:blipFill>
          <a:blip r:embed="rId3">
            <a:alphaModFix/>
          </a:blip>
          <a:stretch>
            <a:fillRect/>
          </a:stretch>
        </p:blipFill>
        <p:spPr>
          <a:xfrm>
            <a:off x="4577813" y="3265700"/>
            <a:ext cx="1368033" cy="769501"/>
          </a:xfrm>
          <a:prstGeom prst="rect">
            <a:avLst/>
          </a:prstGeom>
          <a:noFill/>
          <a:ln>
            <a:noFill/>
          </a:ln>
        </p:spPr>
      </p:pic>
      <p:pic>
        <p:nvPicPr>
          <p:cNvPr id="311" name="Google Shape;311;p52"/>
          <p:cNvPicPr preferRelativeResize="0"/>
          <p:nvPr/>
        </p:nvPicPr>
        <p:blipFill>
          <a:blip r:embed="rId4">
            <a:alphaModFix/>
          </a:blip>
          <a:stretch>
            <a:fillRect/>
          </a:stretch>
        </p:blipFill>
        <p:spPr>
          <a:xfrm>
            <a:off x="796363" y="4248800"/>
            <a:ext cx="1103437" cy="620700"/>
          </a:xfrm>
          <a:prstGeom prst="rect">
            <a:avLst/>
          </a:prstGeom>
          <a:noFill/>
          <a:ln>
            <a:noFill/>
          </a:ln>
        </p:spPr>
      </p:pic>
      <p:pic>
        <p:nvPicPr>
          <p:cNvPr id="312" name="Google Shape;312;p52"/>
          <p:cNvPicPr preferRelativeResize="0"/>
          <p:nvPr/>
        </p:nvPicPr>
        <p:blipFill>
          <a:blip r:embed="rId5">
            <a:alphaModFix/>
          </a:blip>
          <a:stretch>
            <a:fillRect/>
          </a:stretch>
        </p:blipFill>
        <p:spPr>
          <a:xfrm>
            <a:off x="1004596" y="1140658"/>
            <a:ext cx="769500" cy="769500"/>
          </a:xfrm>
          <a:prstGeom prst="rect">
            <a:avLst/>
          </a:prstGeom>
          <a:noFill/>
          <a:ln>
            <a:noFill/>
          </a:ln>
        </p:spPr>
      </p:pic>
      <p:pic>
        <p:nvPicPr>
          <p:cNvPr id="313" name="Google Shape;313;p52"/>
          <p:cNvPicPr preferRelativeResize="0"/>
          <p:nvPr/>
        </p:nvPicPr>
        <p:blipFill rotWithShape="1">
          <a:blip r:embed="rId6">
            <a:alphaModFix/>
          </a:blip>
          <a:srcRect b="0" l="23856" r="24806" t="12884"/>
          <a:stretch/>
        </p:blipFill>
        <p:spPr>
          <a:xfrm>
            <a:off x="941252" y="2110563"/>
            <a:ext cx="896201" cy="1046700"/>
          </a:xfrm>
          <a:prstGeom prst="rect">
            <a:avLst/>
          </a:prstGeom>
          <a:noFill/>
          <a:ln>
            <a:noFill/>
          </a:ln>
        </p:spPr>
      </p:pic>
      <p:pic>
        <p:nvPicPr>
          <p:cNvPr id="314" name="Google Shape;314;p52"/>
          <p:cNvPicPr preferRelativeResize="0"/>
          <p:nvPr/>
        </p:nvPicPr>
        <p:blipFill>
          <a:blip r:embed="rId7">
            <a:alphaModFix/>
          </a:blip>
          <a:stretch>
            <a:fillRect/>
          </a:stretch>
        </p:blipFill>
        <p:spPr>
          <a:xfrm>
            <a:off x="440463" y="3173313"/>
            <a:ext cx="1815233" cy="954275"/>
          </a:xfrm>
          <a:prstGeom prst="rect">
            <a:avLst/>
          </a:prstGeom>
          <a:noFill/>
          <a:ln>
            <a:noFill/>
          </a:ln>
        </p:spPr>
      </p:pic>
      <p:pic>
        <p:nvPicPr>
          <p:cNvPr id="315" name="Google Shape;315;p52"/>
          <p:cNvPicPr preferRelativeResize="0"/>
          <p:nvPr/>
        </p:nvPicPr>
        <p:blipFill>
          <a:blip r:embed="rId8">
            <a:alphaModFix/>
          </a:blip>
          <a:stretch>
            <a:fillRect/>
          </a:stretch>
        </p:blipFill>
        <p:spPr>
          <a:xfrm>
            <a:off x="4838550" y="1094250"/>
            <a:ext cx="769500" cy="769500"/>
          </a:xfrm>
          <a:prstGeom prst="rect">
            <a:avLst/>
          </a:prstGeom>
          <a:noFill/>
          <a:ln>
            <a:noFill/>
          </a:ln>
        </p:spPr>
      </p:pic>
      <p:pic>
        <p:nvPicPr>
          <p:cNvPr id="316" name="Google Shape;316;p52"/>
          <p:cNvPicPr preferRelativeResize="0"/>
          <p:nvPr/>
        </p:nvPicPr>
        <p:blipFill>
          <a:blip r:embed="rId9">
            <a:alphaModFix/>
          </a:blip>
          <a:stretch>
            <a:fillRect/>
          </a:stretch>
        </p:blipFill>
        <p:spPr>
          <a:xfrm>
            <a:off x="4877088" y="2249163"/>
            <a:ext cx="769500" cy="769500"/>
          </a:xfrm>
          <a:prstGeom prst="rect">
            <a:avLst/>
          </a:prstGeom>
          <a:noFill/>
          <a:ln>
            <a:noFill/>
          </a:ln>
        </p:spPr>
      </p:pic>
      <p:pic>
        <p:nvPicPr>
          <p:cNvPr id="317" name="Google Shape;317;p52"/>
          <p:cNvPicPr preferRelativeResize="0"/>
          <p:nvPr/>
        </p:nvPicPr>
        <p:blipFill>
          <a:blip r:embed="rId10">
            <a:alphaModFix/>
          </a:blip>
          <a:stretch>
            <a:fillRect/>
          </a:stretch>
        </p:blipFill>
        <p:spPr>
          <a:xfrm>
            <a:off x="4971075" y="4282250"/>
            <a:ext cx="769500" cy="769500"/>
          </a:xfrm>
          <a:prstGeom prst="rect">
            <a:avLst/>
          </a:prstGeom>
          <a:noFill/>
          <a:ln>
            <a:noFill/>
          </a:ln>
        </p:spPr>
      </p:pic>
      <p:sp>
        <p:nvSpPr>
          <p:cNvPr id="318" name="Google Shape;318;p52"/>
          <p:cNvSpPr txBox="1"/>
          <p:nvPr/>
        </p:nvSpPr>
        <p:spPr>
          <a:xfrm>
            <a:off x="796375" y="317934"/>
            <a:ext cx="7841400" cy="4644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Ejemplos de aplicación         </a:t>
            </a:r>
            <a:endParaRPr b="1" sz="4000">
              <a:solidFill>
                <a:schemeClr val="dk1"/>
              </a:solidFill>
              <a:latin typeface="DM Sans"/>
              <a:ea typeface="DM Sans"/>
              <a:cs typeface="DM Sans"/>
              <a:sym typeface="DM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53"/>
          <p:cNvSpPr txBox="1"/>
          <p:nvPr/>
        </p:nvSpPr>
        <p:spPr>
          <a:xfrm>
            <a:off x="1461300" y="2202300"/>
            <a:ext cx="6221400" cy="3509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Importancia de ML</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4"/>
          <p:cNvSpPr txBox="1"/>
          <p:nvPr/>
        </p:nvSpPr>
        <p:spPr>
          <a:xfrm>
            <a:off x="472225" y="572750"/>
            <a:ext cx="7841400" cy="4077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Importancia de ML</a:t>
            </a:r>
            <a:endParaRPr b="1" sz="4000">
              <a:solidFill>
                <a:schemeClr val="dk1"/>
              </a:solidFill>
              <a:latin typeface="DM Sans"/>
              <a:ea typeface="DM Sans"/>
              <a:cs typeface="DM Sans"/>
              <a:sym typeface="DM Sans"/>
            </a:endParaRPr>
          </a:p>
        </p:txBody>
      </p:sp>
      <p:sp>
        <p:nvSpPr>
          <p:cNvPr id="329" name="Google Shape;329;p54"/>
          <p:cNvSpPr txBox="1"/>
          <p:nvPr/>
        </p:nvSpPr>
        <p:spPr>
          <a:xfrm>
            <a:off x="542550" y="1320300"/>
            <a:ext cx="3683700" cy="3234600"/>
          </a:xfrm>
          <a:prstGeom prst="rect">
            <a:avLst/>
          </a:prstGeom>
          <a:noFill/>
          <a:ln>
            <a:noFill/>
          </a:ln>
        </p:spPr>
        <p:txBody>
          <a:bodyPr anchorCtr="0" anchor="t" bIns="91425" lIns="91425" spcFirstLastPara="1" rIns="91425" wrap="square" tIns="91425">
            <a:noAutofit/>
          </a:bodyPr>
          <a:lstStyle/>
          <a:p>
            <a:pPr indent="-314325" lvl="0" marL="457200" marR="0" rtl="0" algn="just">
              <a:lnSpc>
                <a:spcPct val="150000"/>
              </a:lnSpc>
              <a:spcBef>
                <a:spcPts val="0"/>
              </a:spcBef>
              <a:spcAft>
                <a:spcPts val="0"/>
              </a:spcAft>
              <a:buClr>
                <a:srgbClr val="EF89D2"/>
              </a:buClr>
              <a:buSzPts val="1350"/>
              <a:buChar char="✓"/>
            </a:pPr>
            <a:r>
              <a:rPr lang="es" sz="1350">
                <a:solidFill>
                  <a:schemeClr val="dk1"/>
                </a:solidFill>
                <a:latin typeface="DM Sans"/>
                <a:ea typeface="DM Sans"/>
                <a:cs typeface="DM Sans"/>
                <a:sym typeface="DM Sans"/>
              </a:rPr>
              <a:t>El interés por el ML se debe a los </a:t>
            </a:r>
            <a:r>
              <a:rPr b="1" lang="es" sz="1350">
                <a:solidFill>
                  <a:schemeClr val="dk1"/>
                </a:solidFill>
                <a:latin typeface="DM Sans"/>
                <a:ea typeface="DM Sans"/>
                <a:cs typeface="DM Sans"/>
                <a:sym typeface="DM Sans"/>
              </a:rPr>
              <a:t>volúmenes y variedades crecientes de datos disponibles</a:t>
            </a:r>
            <a:r>
              <a:rPr lang="es" sz="1350">
                <a:solidFill>
                  <a:schemeClr val="dk1"/>
                </a:solidFill>
                <a:latin typeface="DM Sans"/>
                <a:ea typeface="DM Sans"/>
                <a:cs typeface="DM Sans"/>
                <a:sym typeface="DM Sans"/>
              </a:rPr>
              <a:t>, el procesamiento computacional más económico y poderoso y el almacenaje de datos asequible y mucho menos costoso.</a:t>
            </a:r>
            <a:endParaRPr sz="1350">
              <a:solidFill>
                <a:schemeClr val="dk1"/>
              </a:solidFill>
              <a:latin typeface="DM Sans"/>
              <a:ea typeface="DM Sans"/>
              <a:cs typeface="DM Sans"/>
              <a:sym typeface="DM Sans"/>
            </a:endParaRPr>
          </a:p>
          <a:p>
            <a:pPr indent="0" lvl="0" marL="0" marR="0" rtl="0" algn="just">
              <a:lnSpc>
                <a:spcPct val="150000"/>
              </a:lnSpc>
              <a:spcBef>
                <a:spcPts val="0"/>
              </a:spcBef>
              <a:spcAft>
                <a:spcPts val="0"/>
              </a:spcAft>
              <a:buNone/>
            </a:pPr>
            <a:r>
              <a:t/>
            </a:r>
            <a:endParaRPr b="1" i="0" sz="1350" u="none" cap="none" strike="noStrike">
              <a:solidFill>
                <a:srgbClr val="000000"/>
              </a:solidFill>
              <a:latin typeface="DM Sans"/>
              <a:ea typeface="DM Sans"/>
              <a:cs typeface="DM Sans"/>
              <a:sym typeface="DM Sans"/>
            </a:endParaRPr>
          </a:p>
        </p:txBody>
      </p:sp>
      <p:sp>
        <p:nvSpPr>
          <p:cNvPr id="330" name="Google Shape;330;p54"/>
          <p:cNvSpPr txBox="1"/>
          <p:nvPr/>
        </p:nvSpPr>
        <p:spPr>
          <a:xfrm>
            <a:off x="4722100" y="1320300"/>
            <a:ext cx="3519900" cy="3000000"/>
          </a:xfrm>
          <a:prstGeom prst="rect">
            <a:avLst/>
          </a:prstGeom>
          <a:noFill/>
          <a:ln>
            <a:noFill/>
          </a:ln>
        </p:spPr>
        <p:txBody>
          <a:bodyPr anchorCtr="0" anchor="t" bIns="91425" lIns="91425" spcFirstLastPara="1" rIns="91425" wrap="square" tIns="91425">
            <a:noAutofit/>
          </a:bodyPr>
          <a:lstStyle/>
          <a:p>
            <a:pPr indent="-314325" lvl="0" marL="45720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Es posible producir a través de este, generar modelos de manera rápida y  automática que puedan analizar datos grandes y complejos. </a:t>
            </a:r>
            <a:endParaRPr sz="1350">
              <a:solidFill>
                <a:schemeClr val="dk1"/>
              </a:solidFill>
              <a:latin typeface="DM Sans"/>
              <a:ea typeface="DM Sans"/>
              <a:cs typeface="DM Sans"/>
              <a:sym typeface="DM Sans"/>
            </a:endParaRPr>
          </a:p>
          <a:p>
            <a:pPr indent="-314325" lvl="0" marL="457200" rtl="0" algn="just">
              <a:lnSpc>
                <a:spcPct val="150000"/>
              </a:lnSpc>
              <a:spcBef>
                <a:spcPts val="0"/>
              </a:spcBef>
              <a:spcAft>
                <a:spcPts val="0"/>
              </a:spcAft>
              <a:buClr>
                <a:srgbClr val="EF89D2"/>
              </a:buClr>
              <a:buSzPts val="1350"/>
              <a:buChar char="✓"/>
            </a:pPr>
            <a:r>
              <a:rPr lang="es" sz="1350">
                <a:solidFill>
                  <a:schemeClr val="dk1"/>
                </a:solidFill>
                <a:latin typeface="DM Sans"/>
                <a:ea typeface="DM Sans"/>
                <a:cs typeface="DM Sans"/>
                <a:sym typeface="DM Sans"/>
              </a:rPr>
              <a:t>De esta forma, </a:t>
            </a:r>
            <a:r>
              <a:rPr b="1" lang="es" sz="1350">
                <a:solidFill>
                  <a:schemeClr val="dk1"/>
                </a:solidFill>
                <a:latin typeface="DM Sans"/>
                <a:ea typeface="DM Sans"/>
                <a:cs typeface="DM Sans"/>
                <a:sym typeface="DM Sans"/>
              </a:rPr>
              <a:t>una organización tiene una mejor oportunidad de identificar oportunidades rentables o de evitar riesgos desconocidos.</a:t>
            </a:r>
            <a:endParaRPr b="1" sz="1350">
              <a:solidFill>
                <a:schemeClr val="dk1"/>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8"/>
          <p:cNvSpPr txBox="1"/>
          <p:nvPr/>
        </p:nvSpPr>
        <p:spPr>
          <a:xfrm>
            <a:off x="1461300" y="2252975"/>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 Modelos Analíticos para DS I</a:t>
            </a:r>
            <a:endParaRPr b="1" sz="4000">
              <a:solidFill>
                <a:srgbClr val="EAFF6A"/>
              </a:solidFill>
              <a:latin typeface="DM Sans"/>
              <a:ea typeface="DM Sans"/>
              <a:cs typeface="DM Sans"/>
              <a:sym typeface="DM Sans"/>
            </a:endParaRPr>
          </a:p>
        </p:txBody>
      </p:sp>
      <p:sp>
        <p:nvSpPr>
          <p:cNvPr id="105" name="Google Shape;105;p28"/>
          <p:cNvSpPr txBox="1"/>
          <p:nvPr/>
        </p:nvSpPr>
        <p:spPr>
          <a:xfrm>
            <a:off x="1461300" y="1665250"/>
            <a:ext cx="6221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800">
                <a:solidFill>
                  <a:schemeClr val="lt1"/>
                </a:solidFill>
                <a:latin typeface="DM Sans"/>
                <a:ea typeface="DM Sans"/>
                <a:cs typeface="DM Sans"/>
                <a:sym typeface="DM Sans"/>
              </a:rPr>
              <a:t>Clase 13.</a:t>
            </a:r>
            <a:r>
              <a:rPr lang="es" sz="1800">
                <a:solidFill>
                  <a:schemeClr val="lt1"/>
                </a:solidFill>
                <a:latin typeface="DM Sans"/>
                <a:ea typeface="DM Sans"/>
                <a:cs typeface="DM Sans"/>
                <a:sym typeface="DM Sans"/>
              </a:rPr>
              <a:t> DATA SCIENCE</a:t>
            </a:r>
            <a:endParaRPr sz="1600">
              <a:solidFill>
                <a:schemeClr val="lt1"/>
              </a:solidFill>
              <a:latin typeface="DM Sans"/>
              <a:ea typeface="DM Sans"/>
              <a:cs typeface="DM Sans"/>
              <a:sym typeface="DM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5"/>
          <p:cNvSpPr txBox="1"/>
          <p:nvPr/>
        </p:nvSpPr>
        <p:spPr>
          <a:xfrm>
            <a:off x="782050" y="1672925"/>
            <a:ext cx="5351400" cy="2738100"/>
          </a:xfrm>
          <a:prstGeom prst="rect">
            <a:avLst/>
          </a:prstGeom>
          <a:noFill/>
          <a:ln>
            <a:noFill/>
          </a:ln>
        </p:spPr>
        <p:txBody>
          <a:bodyPr anchorCtr="0" anchor="t" bIns="91425" lIns="91425" spcFirstLastPara="1" rIns="91425" wrap="square" tIns="91425">
            <a:noAutofit/>
          </a:bodyPr>
          <a:lstStyle/>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Rápido</a:t>
            </a:r>
            <a:r>
              <a:rPr lang="es" sz="1350">
                <a:solidFill>
                  <a:schemeClr val="dk1"/>
                </a:solidFill>
                <a:latin typeface="DM Sans"/>
                <a:ea typeface="DM Sans"/>
                <a:cs typeface="DM Sans"/>
                <a:sym typeface="DM Sans"/>
              </a:rPr>
              <a:t> sistema de toma de decisiones</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Mejores resultados</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Manejo de </a:t>
            </a:r>
            <a:r>
              <a:rPr lang="es" sz="1350">
                <a:solidFill>
                  <a:schemeClr val="dk1"/>
                </a:solidFill>
                <a:latin typeface="DM Sans"/>
                <a:ea typeface="DM Sans"/>
                <a:cs typeface="DM Sans"/>
                <a:sym typeface="DM Sans"/>
              </a:rPr>
              <a:t>información</a:t>
            </a:r>
            <a:r>
              <a:rPr lang="es" sz="1350">
                <a:solidFill>
                  <a:schemeClr val="dk1"/>
                </a:solidFill>
                <a:latin typeface="DM Sans"/>
                <a:ea typeface="DM Sans"/>
                <a:cs typeface="DM Sans"/>
                <a:sym typeface="DM Sans"/>
              </a:rPr>
              <a:t> </a:t>
            </a:r>
            <a:r>
              <a:rPr lang="es" sz="1350">
                <a:solidFill>
                  <a:schemeClr val="dk1"/>
                </a:solidFill>
                <a:latin typeface="DM Sans"/>
                <a:ea typeface="DM Sans"/>
                <a:cs typeface="DM Sans"/>
                <a:sym typeface="DM Sans"/>
              </a:rPr>
              <a:t>multipropósito</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Automatización</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Aplicaciones con rango amplio de uso</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Transformación de datos a insights</a:t>
            </a:r>
            <a:endParaRPr sz="1350">
              <a:solidFill>
                <a:schemeClr val="dk1"/>
              </a:solidFill>
              <a:latin typeface="DM Sans"/>
              <a:ea typeface="DM Sans"/>
              <a:cs typeface="DM Sans"/>
              <a:sym typeface="DM Sans"/>
            </a:endParaRPr>
          </a:p>
        </p:txBody>
      </p:sp>
      <p:pic>
        <p:nvPicPr>
          <p:cNvPr id="336" name="Google Shape;336;p55"/>
          <p:cNvPicPr preferRelativeResize="0"/>
          <p:nvPr/>
        </p:nvPicPr>
        <p:blipFill>
          <a:blip r:embed="rId3">
            <a:alphaModFix/>
          </a:blip>
          <a:stretch>
            <a:fillRect/>
          </a:stretch>
        </p:blipFill>
        <p:spPr>
          <a:xfrm>
            <a:off x="5794250" y="1501025"/>
            <a:ext cx="2414851" cy="2414851"/>
          </a:xfrm>
          <a:prstGeom prst="rect">
            <a:avLst/>
          </a:prstGeom>
          <a:noFill/>
          <a:ln>
            <a:noFill/>
          </a:ln>
        </p:spPr>
      </p:pic>
      <p:sp>
        <p:nvSpPr>
          <p:cNvPr id="337" name="Google Shape;337;p55"/>
          <p:cNvSpPr txBox="1"/>
          <p:nvPr/>
        </p:nvSpPr>
        <p:spPr>
          <a:xfrm>
            <a:off x="782050" y="834074"/>
            <a:ext cx="7841400" cy="3942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Beneficios</a:t>
            </a:r>
            <a:endParaRPr b="1" sz="4000">
              <a:solidFill>
                <a:schemeClr val="dk1"/>
              </a:solidFill>
              <a:latin typeface="DM Sans"/>
              <a:ea typeface="DM Sans"/>
              <a:cs typeface="DM Sans"/>
              <a:sym typeface="DM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6"/>
          <p:cNvSpPr txBox="1"/>
          <p:nvPr/>
        </p:nvSpPr>
        <p:spPr>
          <a:xfrm>
            <a:off x="1461300" y="2202300"/>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Ventajas y desventajas de ML</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57"/>
          <p:cNvSpPr txBox="1"/>
          <p:nvPr/>
        </p:nvSpPr>
        <p:spPr>
          <a:xfrm>
            <a:off x="628975" y="1704825"/>
            <a:ext cx="5146500" cy="3266100"/>
          </a:xfrm>
          <a:prstGeom prst="rect">
            <a:avLst/>
          </a:prstGeom>
          <a:noFill/>
          <a:ln>
            <a:noFill/>
          </a:ln>
        </p:spPr>
        <p:txBody>
          <a:bodyPr anchorCtr="0" anchor="t" bIns="91425" lIns="91425" spcFirstLastPara="1" rIns="91425" wrap="square" tIns="91425">
            <a:noAutofit/>
          </a:bodyPr>
          <a:lstStyle/>
          <a:p>
            <a:pPr indent="-269875" lvl="0" marL="285750" marR="0" rtl="0" algn="just">
              <a:lnSpc>
                <a:spcPct val="150000"/>
              </a:lnSpc>
              <a:spcBef>
                <a:spcPts val="0"/>
              </a:spcBef>
              <a:spcAft>
                <a:spcPts val="0"/>
              </a:spcAft>
              <a:buClr>
                <a:srgbClr val="EF89D2"/>
              </a:buClr>
              <a:buSzPts val="1350"/>
              <a:buChar char="✓"/>
            </a:pPr>
            <a:r>
              <a:rPr b="1" lang="es" sz="1350">
                <a:solidFill>
                  <a:schemeClr val="dk1"/>
                </a:solidFill>
                <a:latin typeface="DM Sans"/>
                <a:ea typeface="DM Sans"/>
                <a:cs typeface="DM Sans"/>
                <a:sym typeface="DM Sans"/>
              </a:rPr>
              <a:t>Mayor conocimiento</a:t>
            </a:r>
            <a:r>
              <a:rPr lang="es" sz="1350">
                <a:solidFill>
                  <a:schemeClr val="dk1"/>
                </a:solidFill>
                <a:latin typeface="DM Sans"/>
                <a:ea typeface="DM Sans"/>
                <a:cs typeface="DM Sans"/>
                <a:sym typeface="DM Sans"/>
              </a:rPr>
              <a:t> de las necesidades, gustos y hábitos de compra de los clientes.</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F89D2"/>
              </a:buClr>
              <a:buSzPts val="1350"/>
              <a:buChar char="✓"/>
            </a:pPr>
            <a:r>
              <a:rPr b="1" lang="es" sz="1350">
                <a:solidFill>
                  <a:schemeClr val="dk1"/>
                </a:solidFill>
                <a:latin typeface="DM Sans"/>
                <a:ea typeface="DM Sans"/>
                <a:cs typeface="DM Sans"/>
                <a:sym typeface="DM Sans"/>
              </a:rPr>
              <a:t>Innovación</a:t>
            </a:r>
            <a:r>
              <a:rPr lang="es" sz="1350">
                <a:solidFill>
                  <a:schemeClr val="dk1"/>
                </a:solidFill>
                <a:latin typeface="DM Sans"/>
                <a:ea typeface="DM Sans"/>
                <a:cs typeface="DM Sans"/>
                <a:sym typeface="DM Sans"/>
              </a:rPr>
              <a:t> en productos y soluciones tecnológicas.</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F89D2"/>
              </a:buClr>
              <a:buSzPts val="1350"/>
              <a:buChar char="✓"/>
            </a:pPr>
            <a:r>
              <a:rPr b="1" lang="es" sz="1350">
                <a:solidFill>
                  <a:schemeClr val="dk1"/>
                </a:solidFill>
                <a:latin typeface="DM Sans"/>
                <a:ea typeface="DM Sans"/>
                <a:cs typeface="DM Sans"/>
                <a:sym typeface="DM Sans"/>
              </a:rPr>
              <a:t>Optimización</a:t>
            </a:r>
            <a:r>
              <a:rPr lang="es" sz="1350">
                <a:solidFill>
                  <a:schemeClr val="dk1"/>
                </a:solidFill>
                <a:latin typeface="DM Sans"/>
                <a:ea typeface="DM Sans"/>
                <a:cs typeface="DM Sans"/>
                <a:sym typeface="DM Sans"/>
              </a:rPr>
              <a:t> de la producción y de la productividad.</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F89D2"/>
              </a:buClr>
              <a:buSzPts val="1350"/>
              <a:buChar char="✓"/>
            </a:pPr>
            <a:r>
              <a:rPr lang="es" sz="1350">
                <a:solidFill>
                  <a:schemeClr val="dk1"/>
                </a:solidFill>
                <a:latin typeface="DM Sans"/>
                <a:ea typeface="DM Sans"/>
                <a:cs typeface="DM Sans"/>
                <a:sym typeface="DM Sans"/>
              </a:rPr>
              <a:t>Capacidad de realizar </a:t>
            </a:r>
            <a:r>
              <a:rPr b="1" lang="es" sz="1350">
                <a:solidFill>
                  <a:schemeClr val="dk1"/>
                </a:solidFill>
                <a:latin typeface="DM Sans"/>
                <a:ea typeface="DM Sans"/>
                <a:cs typeface="DM Sans"/>
                <a:sym typeface="DM Sans"/>
              </a:rPr>
              <a:t>acciones preventivas y correctivas</a:t>
            </a:r>
            <a:r>
              <a:rPr lang="es" sz="1350">
                <a:solidFill>
                  <a:schemeClr val="dk1"/>
                </a:solidFill>
                <a:latin typeface="DM Sans"/>
                <a:ea typeface="DM Sans"/>
                <a:cs typeface="DM Sans"/>
                <a:sym typeface="DM Sans"/>
              </a:rPr>
              <a:t>.</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F89D2"/>
              </a:buClr>
              <a:buSzPts val="1350"/>
              <a:buChar char="✓"/>
            </a:pPr>
            <a:r>
              <a:rPr b="1" lang="es" sz="1350">
                <a:solidFill>
                  <a:schemeClr val="dk1"/>
                </a:solidFill>
                <a:latin typeface="DM Sans"/>
                <a:ea typeface="DM Sans"/>
                <a:cs typeface="DM Sans"/>
                <a:sym typeface="DM Sans"/>
              </a:rPr>
              <a:t>Predicción</a:t>
            </a:r>
            <a:r>
              <a:rPr lang="es" sz="1350">
                <a:solidFill>
                  <a:schemeClr val="dk1"/>
                </a:solidFill>
                <a:latin typeface="DM Sans"/>
                <a:ea typeface="DM Sans"/>
                <a:cs typeface="DM Sans"/>
                <a:sym typeface="DM Sans"/>
              </a:rPr>
              <a:t> de tendencias y necesidades.</a:t>
            </a:r>
            <a:endParaRPr sz="1350">
              <a:latin typeface="DM Sans"/>
              <a:ea typeface="DM Sans"/>
              <a:cs typeface="DM Sans"/>
              <a:sym typeface="DM Sans"/>
            </a:endParaRPr>
          </a:p>
          <a:p>
            <a:pPr indent="0" lvl="0" marL="0" marR="0" rtl="0" algn="just">
              <a:lnSpc>
                <a:spcPct val="150000"/>
              </a:lnSpc>
              <a:spcBef>
                <a:spcPts val="0"/>
              </a:spcBef>
              <a:spcAft>
                <a:spcPts val="0"/>
              </a:spcAft>
              <a:buNone/>
            </a:pPr>
            <a:r>
              <a:t/>
            </a:r>
            <a:endParaRPr b="1" i="0" sz="1600" u="none" cap="none" strike="noStrike">
              <a:solidFill>
                <a:srgbClr val="000000"/>
              </a:solidFill>
              <a:latin typeface="Didact Gothic"/>
              <a:ea typeface="Didact Gothic"/>
              <a:cs typeface="Didact Gothic"/>
              <a:sym typeface="Didact Gothic"/>
            </a:endParaRPr>
          </a:p>
        </p:txBody>
      </p:sp>
      <p:sp>
        <p:nvSpPr>
          <p:cNvPr id="348" name="Google Shape;348;p57"/>
          <p:cNvSpPr txBox="1"/>
          <p:nvPr/>
        </p:nvSpPr>
        <p:spPr>
          <a:xfrm>
            <a:off x="628975" y="461125"/>
            <a:ext cx="7104900" cy="3306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Ventajas de </a:t>
            </a:r>
            <a:r>
              <a:rPr b="1" lang="es" sz="4000">
                <a:solidFill>
                  <a:schemeClr val="dk1"/>
                </a:solidFill>
                <a:latin typeface="DM Sans"/>
                <a:ea typeface="DM Sans"/>
                <a:cs typeface="DM Sans"/>
                <a:sym typeface="DM Sans"/>
              </a:rPr>
              <a:t>Machine Learning</a:t>
            </a:r>
            <a:endParaRPr b="1" sz="4000">
              <a:solidFill>
                <a:schemeClr val="dk1"/>
              </a:solidFill>
              <a:latin typeface="DM Sans"/>
              <a:ea typeface="DM Sans"/>
              <a:cs typeface="DM Sans"/>
              <a:sym typeface="DM Sans"/>
            </a:endParaRPr>
          </a:p>
        </p:txBody>
      </p:sp>
      <p:pic>
        <p:nvPicPr>
          <p:cNvPr id="349" name="Google Shape;349;p57"/>
          <p:cNvPicPr preferRelativeResize="0"/>
          <p:nvPr/>
        </p:nvPicPr>
        <p:blipFill>
          <a:blip r:embed="rId3">
            <a:alphaModFix/>
          </a:blip>
          <a:stretch>
            <a:fillRect/>
          </a:stretch>
        </p:blipFill>
        <p:spPr>
          <a:xfrm>
            <a:off x="6472825" y="2087226"/>
            <a:ext cx="1186525" cy="1186548"/>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58"/>
          <p:cNvSpPr txBox="1"/>
          <p:nvPr/>
        </p:nvSpPr>
        <p:spPr>
          <a:xfrm>
            <a:off x="583825" y="1783600"/>
            <a:ext cx="3840900" cy="3266100"/>
          </a:xfrm>
          <a:prstGeom prst="rect">
            <a:avLst/>
          </a:prstGeom>
          <a:noFill/>
          <a:ln>
            <a:noFill/>
          </a:ln>
        </p:spPr>
        <p:txBody>
          <a:bodyPr anchorCtr="0" anchor="t" bIns="91425" lIns="91425" spcFirstLastPara="1" rIns="91425" wrap="square" tIns="91425">
            <a:noAutofit/>
          </a:bodyPr>
          <a:lstStyle/>
          <a:p>
            <a:pPr indent="-314325" lvl="0" marL="457200" marR="0" rtl="0" algn="just">
              <a:lnSpc>
                <a:spcPct val="150000"/>
              </a:lnSpc>
              <a:spcBef>
                <a:spcPts val="0"/>
              </a:spcBef>
              <a:spcAft>
                <a:spcPts val="0"/>
              </a:spcAft>
              <a:buClr>
                <a:srgbClr val="EF89D2"/>
              </a:buClr>
              <a:buSzPts val="1350"/>
              <a:buFont typeface="Helvetica Neue"/>
              <a:buChar char="✓"/>
            </a:pPr>
            <a:r>
              <a:rPr b="1" lang="es" sz="1350">
                <a:solidFill>
                  <a:schemeClr val="dk1"/>
                </a:solidFill>
                <a:latin typeface="DM Sans"/>
                <a:ea typeface="DM Sans"/>
                <a:cs typeface="DM Sans"/>
                <a:sym typeface="DM Sans"/>
              </a:rPr>
              <a:t>Insuficiente cantidad de información: </a:t>
            </a:r>
            <a:r>
              <a:rPr lang="es" sz="1350">
                <a:solidFill>
                  <a:schemeClr val="dk1"/>
                </a:solidFill>
                <a:latin typeface="DM Sans"/>
                <a:ea typeface="DM Sans"/>
                <a:cs typeface="DM Sans"/>
                <a:sym typeface="DM Sans"/>
              </a:rPr>
              <a:t>ML </a:t>
            </a:r>
            <a:r>
              <a:rPr lang="es" sz="1350">
                <a:solidFill>
                  <a:schemeClr val="dk1"/>
                </a:solidFill>
                <a:latin typeface="DM Sans"/>
                <a:ea typeface="DM Sans"/>
                <a:cs typeface="DM Sans"/>
                <a:sym typeface="DM Sans"/>
              </a:rPr>
              <a:t>requiere conjuntos de datos masivos que deben ser inclusivos/imparciales y de buena calidad</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Helvetica Neue"/>
              <a:buChar char="✓"/>
            </a:pPr>
            <a:r>
              <a:rPr b="1" lang="es" sz="1350">
                <a:solidFill>
                  <a:schemeClr val="dk1"/>
                </a:solidFill>
                <a:latin typeface="DM Sans"/>
                <a:ea typeface="DM Sans"/>
                <a:cs typeface="DM Sans"/>
                <a:sym typeface="DM Sans"/>
              </a:rPr>
              <a:t>Tiempo y recursos: </a:t>
            </a:r>
            <a:r>
              <a:rPr lang="es" sz="1350">
                <a:solidFill>
                  <a:schemeClr val="dk1"/>
                </a:solidFill>
                <a:latin typeface="DM Sans"/>
                <a:ea typeface="DM Sans"/>
                <a:cs typeface="DM Sans"/>
                <a:sym typeface="DM Sans"/>
              </a:rPr>
              <a:t>ML necesita tiempo suficiente y recursos masivos para permitir que los algoritmos aprendan y se desarrollen bien. </a:t>
            </a:r>
            <a:endParaRPr sz="1350">
              <a:solidFill>
                <a:schemeClr val="dk1"/>
              </a:solidFill>
              <a:latin typeface="DM Sans"/>
              <a:ea typeface="DM Sans"/>
              <a:cs typeface="DM Sans"/>
              <a:sym typeface="DM Sans"/>
            </a:endParaRPr>
          </a:p>
        </p:txBody>
      </p:sp>
      <p:sp>
        <p:nvSpPr>
          <p:cNvPr id="355" name="Google Shape;355;p58"/>
          <p:cNvSpPr txBox="1"/>
          <p:nvPr/>
        </p:nvSpPr>
        <p:spPr>
          <a:xfrm>
            <a:off x="698325" y="380575"/>
            <a:ext cx="7063800" cy="3306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Desve</a:t>
            </a:r>
            <a:r>
              <a:rPr b="1" lang="es" sz="4000">
                <a:solidFill>
                  <a:schemeClr val="dk1"/>
                </a:solidFill>
                <a:latin typeface="DM Sans"/>
                <a:ea typeface="DM Sans"/>
                <a:cs typeface="DM Sans"/>
                <a:sym typeface="DM Sans"/>
              </a:rPr>
              <a:t>ntajas de Machine Learning</a:t>
            </a:r>
            <a:endParaRPr b="1" sz="4000">
              <a:solidFill>
                <a:schemeClr val="dk1"/>
              </a:solidFill>
              <a:latin typeface="DM Sans"/>
              <a:ea typeface="DM Sans"/>
              <a:cs typeface="DM Sans"/>
              <a:sym typeface="DM Sans"/>
            </a:endParaRPr>
          </a:p>
        </p:txBody>
      </p:sp>
      <p:sp>
        <p:nvSpPr>
          <p:cNvPr id="356" name="Google Shape;356;p58"/>
          <p:cNvSpPr txBox="1"/>
          <p:nvPr/>
        </p:nvSpPr>
        <p:spPr>
          <a:xfrm>
            <a:off x="4684925" y="1783600"/>
            <a:ext cx="4003500" cy="3000000"/>
          </a:xfrm>
          <a:prstGeom prst="rect">
            <a:avLst/>
          </a:prstGeom>
          <a:noFill/>
          <a:ln>
            <a:noFill/>
          </a:ln>
        </p:spPr>
        <p:txBody>
          <a:bodyPr anchorCtr="0" anchor="t" bIns="91425" lIns="91425" spcFirstLastPara="1" rIns="91425" wrap="square" tIns="91425">
            <a:noAutofit/>
          </a:bodyPr>
          <a:lstStyle/>
          <a:p>
            <a:pPr indent="-314325" lvl="0" marL="457200" rtl="0" algn="just">
              <a:lnSpc>
                <a:spcPct val="150000"/>
              </a:lnSpc>
              <a:spcBef>
                <a:spcPts val="0"/>
              </a:spcBef>
              <a:spcAft>
                <a:spcPts val="0"/>
              </a:spcAft>
              <a:buClr>
                <a:srgbClr val="EF89D2"/>
              </a:buClr>
              <a:buSzPts val="1350"/>
              <a:buFont typeface="Helvetica Neue"/>
              <a:buChar char="✓"/>
            </a:pPr>
            <a:r>
              <a:rPr b="1" lang="es" sz="1350">
                <a:solidFill>
                  <a:schemeClr val="dk1"/>
                </a:solidFill>
                <a:latin typeface="DM Sans"/>
                <a:ea typeface="DM Sans"/>
                <a:cs typeface="DM Sans"/>
                <a:sym typeface="DM Sans"/>
              </a:rPr>
              <a:t>Interpretación de resultados: </a:t>
            </a:r>
            <a:r>
              <a:rPr lang="es" sz="1350">
                <a:solidFill>
                  <a:schemeClr val="dk1"/>
                </a:solidFill>
                <a:latin typeface="DM Sans"/>
                <a:ea typeface="DM Sans"/>
                <a:cs typeface="DM Sans"/>
                <a:sym typeface="DM Sans"/>
              </a:rPr>
              <a:t>capacidad de interpretar con precisión los resultados generados por los algoritmos. </a:t>
            </a:r>
            <a:endParaRPr sz="1350">
              <a:solidFill>
                <a:schemeClr val="dk1"/>
              </a:solidFill>
              <a:latin typeface="DM Sans"/>
              <a:ea typeface="DM Sans"/>
              <a:cs typeface="DM Sans"/>
              <a:sym typeface="DM Sans"/>
            </a:endParaRPr>
          </a:p>
          <a:p>
            <a:pPr indent="-314325" lvl="0" marL="457200" rtl="0" algn="just">
              <a:lnSpc>
                <a:spcPct val="150000"/>
              </a:lnSpc>
              <a:spcBef>
                <a:spcPts val="0"/>
              </a:spcBef>
              <a:spcAft>
                <a:spcPts val="0"/>
              </a:spcAft>
              <a:buClr>
                <a:srgbClr val="EF89D2"/>
              </a:buClr>
              <a:buSzPts val="1350"/>
              <a:buFont typeface="Helvetica Neue"/>
              <a:buChar char="✓"/>
            </a:pPr>
            <a:r>
              <a:rPr b="1" lang="es" sz="1350">
                <a:solidFill>
                  <a:schemeClr val="dk1"/>
                </a:solidFill>
                <a:latin typeface="DM Sans"/>
                <a:ea typeface="DM Sans"/>
                <a:cs typeface="DM Sans"/>
                <a:sym typeface="DM Sans"/>
              </a:rPr>
              <a:t>Alta susceptibilidad al error: </a:t>
            </a:r>
            <a:r>
              <a:rPr lang="es" sz="1350">
                <a:solidFill>
                  <a:schemeClr val="dk1"/>
                </a:solidFill>
                <a:latin typeface="DM Sans"/>
                <a:ea typeface="DM Sans"/>
                <a:cs typeface="DM Sans"/>
                <a:sym typeface="DM Sans"/>
              </a:rPr>
              <a:t>si se entrenan modelos con datos insuficientes o con parametros no apropiados se puede tener alto error.</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59"/>
          <p:cNvSpPr txBox="1"/>
          <p:nvPr/>
        </p:nvSpPr>
        <p:spPr>
          <a:xfrm>
            <a:off x="1461300" y="22023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¿Quien utiliza Machine Learning?</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graphicFrame>
        <p:nvGraphicFramePr>
          <p:cNvPr id="366" name="Google Shape;366;p60"/>
          <p:cNvGraphicFramePr/>
          <p:nvPr/>
        </p:nvGraphicFramePr>
        <p:xfrm>
          <a:off x="452463" y="1196065"/>
          <a:ext cx="3000000" cy="3000000"/>
        </p:xfrm>
        <a:graphic>
          <a:graphicData uri="http://schemas.openxmlformats.org/drawingml/2006/table">
            <a:tbl>
              <a:tblPr>
                <a:noFill/>
                <a:tableStyleId>{65C5DF75-9E3C-4156-BB0D-AB3A01ABADB5}</a:tableStyleId>
              </a:tblPr>
              <a:tblGrid>
                <a:gridCol w="2746350"/>
                <a:gridCol w="2746350"/>
                <a:gridCol w="2746350"/>
              </a:tblGrid>
              <a:tr h="662750">
                <a:tc>
                  <a:txBody>
                    <a:bodyPr/>
                    <a:lstStyle/>
                    <a:p>
                      <a:pPr indent="0" lvl="0" marL="0" rtl="0" algn="ctr">
                        <a:lnSpc>
                          <a:spcPct val="15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Servicios Financieros</a:t>
                      </a:r>
                      <a:endParaRPr b="1">
                        <a:latin typeface="DM Sans"/>
                        <a:ea typeface="DM Sans"/>
                        <a:cs typeface="DM Sans"/>
                        <a:sym typeface="DM Sans"/>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chemeClr val="lt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chemeClr val="lt1"/>
                      </a:solidFill>
                      <a:prstDash val="solid"/>
                      <a:round/>
                      <a:headEnd len="sm" w="sm" type="none"/>
                      <a:tailEnd len="sm" w="sm" type="none"/>
                    </a:lnB>
                    <a:solidFill>
                      <a:srgbClr val="EAFF6A"/>
                    </a:solidFill>
                  </a:tcPr>
                </a:tc>
                <a:tc>
                  <a:txBody>
                    <a:bodyPr/>
                    <a:lstStyle/>
                    <a:p>
                      <a:pPr indent="0" lvl="0" marL="0" rtl="0" algn="ctr">
                        <a:lnSpc>
                          <a:spcPct val="15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Salud</a:t>
                      </a:r>
                      <a:endParaRPr b="1">
                        <a:solidFill>
                          <a:schemeClr val="dk1"/>
                        </a:solidFill>
                        <a:latin typeface="DM Sans"/>
                        <a:ea typeface="DM Sans"/>
                        <a:cs typeface="DM Sans"/>
                        <a:sym typeface="DM Sans"/>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chemeClr val="lt1"/>
                      </a:solidFill>
                      <a:prstDash val="solid"/>
                      <a:round/>
                      <a:headEnd len="sm" w="sm" type="none"/>
                      <a:tailEnd len="sm" w="sm" type="none"/>
                    </a:lnB>
                    <a:solidFill>
                      <a:srgbClr val="EA90FF"/>
                    </a:solidFill>
                  </a:tcPr>
                </a:tc>
                <a:tc>
                  <a:txBody>
                    <a:bodyPr/>
                    <a:lstStyle/>
                    <a:p>
                      <a:pPr indent="0" lvl="0" marL="0" rtl="0" algn="ctr">
                        <a:lnSpc>
                          <a:spcPct val="15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Petróleo y Gas</a:t>
                      </a:r>
                      <a:endParaRPr b="1">
                        <a:latin typeface="DM Sans"/>
                        <a:ea typeface="DM Sans"/>
                        <a:cs typeface="DM Sans"/>
                        <a:sym typeface="DM Sans"/>
                      </a:endParaRPr>
                    </a:p>
                  </a:txBody>
                  <a:tcPr marT="91425" marB="91425" marR="91425" marL="91425" anchor="ctr">
                    <a:lnL cap="flat" cmpd="sng" w="38100">
                      <a:solidFill>
                        <a:schemeClr val="lt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chemeClr val="lt1"/>
                      </a:solidFill>
                      <a:prstDash val="solid"/>
                      <a:round/>
                      <a:headEnd len="sm" w="sm" type="none"/>
                      <a:tailEnd len="sm" w="sm" type="none"/>
                    </a:lnB>
                    <a:solidFill>
                      <a:srgbClr val="83AEFB"/>
                    </a:solidFill>
                  </a:tcPr>
                </a:tc>
              </a:tr>
              <a:tr h="2671100">
                <a:tc>
                  <a:txBody>
                    <a:bodyPr/>
                    <a:lstStyle/>
                    <a:p>
                      <a:pPr indent="0" lvl="0" marL="0" rtl="0" algn="just">
                        <a:lnSpc>
                          <a:spcPct val="150000"/>
                        </a:lnSpc>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Utilizan la tecnología del aprendizaje basado en máquina para dos fines principales: </a:t>
                      </a:r>
                      <a:r>
                        <a:rPr b="1" lang="es" sz="1350">
                          <a:solidFill>
                            <a:schemeClr val="dk1"/>
                          </a:solidFill>
                          <a:latin typeface="DM Sans"/>
                          <a:ea typeface="DM Sans"/>
                          <a:cs typeface="DM Sans"/>
                          <a:sym typeface="DM Sans"/>
                        </a:rPr>
                        <a:t>identificar insights importantes en los datos</a:t>
                      </a:r>
                      <a:r>
                        <a:rPr lang="es" sz="1350">
                          <a:solidFill>
                            <a:schemeClr val="dk1"/>
                          </a:solidFill>
                          <a:latin typeface="DM Sans"/>
                          <a:ea typeface="DM Sans"/>
                          <a:cs typeface="DM Sans"/>
                          <a:sym typeface="DM Sans"/>
                        </a:rPr>
                        <a:t> y </a:t>
                      </a:r>
                      <a:r>
                        <a:rPr b="1" lang="es" sz="1350">
                          <a:solidFill>
                            <a:schemeClr val="dk1"/>
                          </a:solidFill>
                          <a:latin typeface="DM Sans"/>
                          <a:ea typeface="DM Sans"/>
                          <a:cs typeface="DM Sans"/>
                          <a:sym typeface="DM Sans"/>
                        </a:rPr>
                        <a:t>prevenir el fraude.</a:t>
                      </a:r>
                      <a:r>
                        <a:rPr lang="es" sz="1350">
                          <a:solidFill>
                            <a:schemeClr val="dk1"/>
                          </a:solidFill>
                          <a:latin typeface="DM Sans"/>
                          <a:ea typeface="DM Sans"/>
                          <a:cs typeface="DM Sans"/>
                          <a:sym typeface="DM Sans"/>
                        </a:rPr>
                        <a:t> </a:t>
                      </a:r>
                      <a:endParaRPr b="1" sz="1350">
                        <a:latin typeface="DM Sans"/>
                        <a:ea typeface="DM Sans"/>
                        <a:cs typeface="DM Sans"/>
                        <a:sym typeface="DM Sans"/>
                      </a:endParaRPr>
                    </a:p>
                  </a:txBody>
                  <a:tcPr marT="91425" marB="91425" marR="91425" marL="91425">
                    <a:lnL cap="flat" cmpd="sng" w="9525">
                      <a:solidFill>
                        <a:srgbClr val="9E9E9E">
                          <a:alpha val="0"/>
                        </a:srgbClr>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AFF6A"/>
                    </a:solidFill>
                  </a:tcPr>
                </a:tc>
                <a:tc>
                  <a:txBody>
                    <a:bodyPr/>
                    <a:lstStyle/>
                    <a:p>
                      <a:pPr indent="0" lvl="0" marL="0" rtl="0" algn="just">
                        <a:lnSpc>
                          <a:spcPct val="150000"/>
                        </a:lnSpc>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Tendencia en rápido crecimiento en la industria de atención a la salud, gracias a la aparición de dispositivos y sensores que pueden </a:t>
                      </a:r>
                      <a:r>
                        <a:rPr b="1" lang="es" sz="1350">
                          <a:solidFill>
                            <a:schemeClr val="dk1"/>
                          </a:solidFill>
                          <a:latin typeface="DM Sans"/>
                          <a:ea typeface="DM Sans"/>
                          <a:cs typeface="DM Sans"/>
                          <a:sym typeface="DM Sans"/>
                        </a:rPr>
                        <a:t>usar datos para evaluar la salud de un paciente en tiempo real. </a:t>
                      </a:r>
                      <a:endParaRPr sz="1350">
                        <a:solidFill>
                          <a:schemeClr val="dk1"/>
                        </a:solidFill>
                        <a:latin typeface="DM Sans"/>
                        <a:ea typeface="DM Sans"/>
                        <a:cs typeface="DM Sans"/>
                        <a:sym typeface="DM Sans"/>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A90FF"/>
                    </a:solidFill>
                  </a:tcPr>
                </a:tc>
                <a:tc>
                  <a:txBody>
                    <a:bodyPr/>
                    <a:lstStyle/>
                    <a:p>
                      <a:pPr indent="0" lvl="0" marL="0" rtl="0" algn="l">
                        <a:lnSpc>
                          <a:spcPct val="150000"/>
                        </a:lnSpc>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Principalmente para </a:t>
                      </a:r>
                      <a:r>
                        <a:rPr b="1" lang="es" sz="1350">
                          <a:solidFill>
                            <a:schemeClr val="dk1"/>
                          </a:solidFill>
                          <a:latin typeface="DM Sans"/>
                          <a:ea typeface="DM Sans"/>
                          <a:cs typeface="DM Sans"/>
                          <a:sym typeface="DM Sans"/>
                        </a:rPr>
                        <a:t>encontrar nuevas fuentes</a:t>
                      </a:r>
                      <a:r>
                        <a:rPr lang="es" sz="1350">
                          <a:solidFill>
                            <a:schemeClr val="dk1"/>
                          </a:solidFill>
                          <a:latin typeface="DM Sans"/>
                          <a:ea typeface="DM Sans"/>
                          <a:cs typeface="DM Sans"/>
                          <a:sym typeface="DM Sans"/>
                        </a:rPr>
                        <a:t> de energía,  </a:t>
                      </a:r>
                      <a:r>
                        <a:rPr b="1" lang="es" sz="1350">
                          <a:solidFill>
                            <a:schemeClr val="dk1"/>
                          </a:solidFill>
                          <a:latin typeface="DM Sans"/>
                          <a:ea typeface="DM Sans"/>
                          <a:cs typeface="DM Sans"/>
                          <a:sym typeface="DM Sans"/>
                        </a:rPr>
                        <a:t>hacer análisis</a:t>
                      </a:r>
                      <a:r>
                        <a:rPr lang="es" sz="1350">
                          <a:solidFill>
                            <a:schemeClr val="dk1"/>
                          </a:solidFill>
                          <a:latin typeface="DM Sans"/>
                          <a:ea typeface="DM Sans"/>
                          <a:cs typeface="DM Sans"/>
                          <a:sym typeface="DM Sans"/>
                        </a:rPr>
                        <a:t> de minerales del suelo, </a:t>
                      </a:r>
                      <a:r>
                        <a:rPr b="1" lang="es" sz="1350">
                          <a:solidFill>
                            <a:schemeClr val="dk1"/>
                          </a:solidFill>
                          <a:latin typeface="DM Sans"/>
                          <a:ea typeface="DM Sans"/>
                          <a:cs typeface="DM Sans"/>
                          <a:sym typeface="DM Sans"/>
                        </a:rPr>
                        <a:t>predicción de fallos</a:t>
                      </a:r>
                      <a:r>
                        <a:rPr lang="es" sz="1350">
                          <a:solidFill>
                            <a:schemeClr val="dk1"/>
                          </a:solidFill>
                          <a:latin typeface="DM Sans"/>
                          <a:ea typeface="DM Sans"/>
                          <a:cs typeface="DM Sans"/>
                          <a:sym typeface="DM Sans"/>
                        </a:rPr>
                        <a:t> de sensores de refinerías y </a:t>
                      </a:r>
                      <a:r>
                        <a:rPr b="1" lang="es" sz="1350">
                          <a:solidFill>
                            <a:schemeClr val="dk1"/>
                          </a:solidFill>
                          <a:latin typeface="DM Sans"/>
                          <a:ea typeface="DM Sans"/>
                          <a:cs typeface="DM Sans"/>
                          <a:sym typeface="DM Sans"/>
                        </a:rPr>
                        <a:t>optimizar la distribución</a:t>
                      </a:r>
                      <a:r>
                        <a:rPr lang="es" sz="1350">
                          <a:solidFill>
                            <a:schemeClr val="dk1"/>
                          </a:solidFill>
                          <a:latin typeface="DM Sans"/>
                          <a:ea typeface="DM Sans"/>
                          <a:cs typeface="DM Sans"/>
                          <a:sym typeface="DM Sans"/>
                        </a:rPr>
                        <a:t> de petróleo para hacerla más eficiente.</a:t>
                      </a:r>
                      <a:endParaRPr sz="1350">
                        <a:latin typeface="DM Sans"/>
                        <a:ea typeface="DM Sans"/>
                        <a:cs typeface="DM Sans"/>
                        <a:sym typeface="DM Sans"/>
                      </a:endParaRPr>
                    </a:p>
                  </a:txBody>
                  <a:tcPr marT="91425" marB="91425" marR="91425" marL="91425">
                    <a:lnL cap="flat" cmpd="sng" w="38100">
                      <a:solidFill>
                        <a:schemeClr val="lt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83AEFB"/>
                    </a:solidFill>
                  </a:tcPr>
                </a:tc>
              </a:tr>
            </a:tbl>
          </a:graphicData>
        </a:graphic>
      </p:graphicFrame>
      <p:sp>
        <p:nvSpPr>
          <p:cNvPr id="367" name="Google Shape;367;p60"/>
          <p:cNvSpPr txBox="1"/>
          <p:nvPr/>
        </p:nvSpPr>
        <p:spPr>
          <a:xfrm>
            <a:off x="378100" y="479075"/>
            <a:ext cx="6221400" cy="1293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¿Quién utiliza?</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graphicFrame>
        <p:nvGraphicFramePr>
          <p:cNvPr id="372" name="Google Shape;372;p61"/>
          <p:cNvGraphicFramePr/>
          <p:nvPr/>
        </p:nvGraphicFramePr>
        <p:xfrm>
          <a:off x="525825" y="1129275"/>
          <a:ext cx="3000000" cy="3000000"/>
        </p:xfrm>
        <a:graphic>
          <a:graphicData uri="http://schemas.openxmlformats.org/drawingml/2006/table">
            <a:tbl>
              <a:tblPr>
                <a:noFill/>
                <a:tableStyleId>{65C5DF75-9E3C-4156-BB0D-AB3A01ABADB5}</a:tableStyleId>
              </a:tblPr>
              <a:tblGrid>
                <a:gridCol w="2819875"/>
                <a:gridCol w="2819875"/>
                <a:gridCol w="2819875"/>
              </a:tblGrid>
              <a:tr h="662750">
                <a:tc>
                  <a:txBody>
                    <a:bodyPr/>
                    <a:lstStyle/>
                    <a:p>
                      <a:pPr indent="0" lvl="0" marL="0" rtl="0" algn="ctr">
                        <a:lnSpc>
                          <a:spcPct val="150000"/>
                        </a:lnSpc>
                        <a:spcBef>
                          <a:spcPts val="0"/>
                        </a:spcBef>
                        <a:spcAft>
                          <a:spcPts val="0"/>
                        </a:spcAft>
                        <a:buNone/>
                      </a:pPr>
                      <a:r>
                        <a:rPr b="1" lang="es">
                          <a:solidFill>
                            <a:schemeClr val="dk1"/>
                          </a:solidFill>
                          <a:latin typeface="DM Sans"/>
                          <a:ea typeface="DM Sans"/>
                          <a:cs typeface="DM Sans"/>
                          <a:sym typeface="DM Sans"/>
                        </a:rPr>
                        <a:t>Gobierno</a:t>
                      </a:r>
                      <a:endParaRPr b="1">
                        <a:solidFill>
                          <a:schemeClr val="dk1"/>
                        </a:solidFill>
                        <a:latin typeface="DM Sans"/>
                        <a:ea typeface="DM Sans"/>
                        <a:cs typeface="DM Sans"/>
                        <a:sym typeface="DM Sans"/>
                      </a:endParaRPr>
                    </a:p>
                  </a:txBody>
                  <a:tcPr marT="91425" marB="91425" marR="91425" marL="91425">
                    <a:lnL cap="flat" cmpd="sng" w="9525">
                      <a:solidFill>
                        <a:srgbClr val="9E9E9E">
                          <a:alpha val="0"/>
                        </a:srgbClr>
                      </a:solidFill>
                      <a:prstDash val="solid"/>
                      <a:round/>
                      <a:headEnd len="sm" w="sm" type="none"/>
                      <a:tailEnd len="sm" w="sm" type="none"/>
                    </a:lnL>
                    <a:lnR cap="flat" cmpd="sng" w="38100">
                      <a:solidFill>
                        <a:schemeClr val="lt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chemeClr val="lt1"/>
                      </a:solidFill>
                      <a:prstDash val="solid"/>
                      <a:round/>
                      <a:headEnd len="sm" w="sm" type="none"/>
                      <a:tailEnd len="sm" w="sm" type="none"/>
                    </a:lnB>
                    <a:solidFill>
                      <a:srgbClr val="EAFF6A"/>
                    </a:solidFill>
                  </a:tcPr>
                </a:tc>
                <a:tc>
                  <a:txBody>
                    <a:bodyPr/>
                    <a:lstStyle/>
                    <a:p>
                      <a:pPr indent="0" lvl="0" marL="0" rtl="0" algn="ctr">
                        <a:lnSpc>
                          <a:spcPct val="150000"/>
                        </a:lnSpc>
                        <a:spcBef>
                          <a:spcPts val="0"/>
                        </a:spcBef>
                        <a:spcAft>
                          <a:spcPts val="0"/>
                        </a:spcAft>
                        <a:buNone/>
                      </a:pPr>
                      <a:r>
                        <a:rPr b="1" lang="es">
                          <a:solidFill>
                            <a:schemeClr val="dk1"/>
                          </a:solidFill>
                          <a:latin typeface="DM Sans"/>
                          <a:ea typeface="DM Sans"/>
                          <a:cs typeface="DM Sans"/>
                          <a:sym typeface="DM Sans"/>
                        </a:rPr>
                        <a:t>Marketing y Ventas</a:t>
                      </a:r>
                      <a:endParaRPr b="1">
                        <a:solidFill>
                          <a:schemeClr val="dk1"/>
                        </a:solidFill>
                        <a:latin typeface="DM Sans"/>
                        <a:ea typeface="DM Sans"/>
                        <a:cs typeface="DM Sans"/>
                        <a:sym typeface="DM Sans"/>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chemeClr val="lt1"/>
                      </a:solidFill>
                      <a:prstDash val="solid"/>
                      <a:round/>
                      <a:headEnd len="sm" w="sm" type="none"/>
                      <a:tailEnd len="sm" w="sm" type="none"/>
                    </a:lnB>
                    <a:solidFill>
                      <a:srgbClr val="EA90FF"/>
                    </a:solidFill>
                  </a:tcPr>
                </a:tc>
                <a:tc>
                  <a:txBody>
                    <a:bodyPr/>
                    <a:lstStyle/>
                    <a:p>
                      <a:pPr indent="0" lvl="0" marL="0" rtl="0" algn="ctr">
                        <a:lnSpc>
                          <a:spcPct val="150000"/>
                        </a:lnSpc>
                        <a:spcBef>
                          <a:spcPts val="0"/>
                        </a:spcBef>
                        <a:spcAft>
                          <a:spcPts val="0"/>
                        </a:spcAft>
                        <a:buNone/>
                      </a:pPr>
                      <a:r>
                        <a:rPr b="1" lang="es">
                          <a:solidFill>
                            <a:schemeClr val="dk1"/>
                          </a:solidFill>
                          <a:latin typeface="DM Sans"/>
                          <a:ea typeface="DM Sans"/>
                          <a:cs typeface="DM Sans"/>
                          <a:sym typeface="DM Sans"/>
                        </a:rPr>
                        <a:t>Transporte</a:t>
                      </a:r>
                      <a:endParaRPr b="1">
                        <a:solidFill>
                          <a:schemeClr val="dk1"/>
                        </a:solidFill>
                        <a:latin typeface="DM Sans"/>
                        <a:ea typeface="DM Sans"/>
                        <a:cs typeface="DM Sans"/>
                        <a:sym typeface="DM Sans"/>
                      </a:endParaRPr>
                    </a:p>
                  </a:txBody>
                  <a:tcPr marT="91425" marB="91425" marR="91425" marL="91425">
                    <a:lnL cap="flat" cmpd="sng" w="38100">
                      <a:solidFill>
                        <a:schemeClr val="lt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chemeClr val="lt1"/>
                      </a:solidFill>
                      <a:prstDash val="solid"/>
                      <a:round/>
                      <a:headEnd len="sm" w="sm" type="none"/>
                      <a:tailEnd len="sm" w="sm" type="none"/>
                    </a:lnB>
                    <a:solidFill>
                      <a:srgbClr val="83AEFB"/>
                    </a:solidFill>
                  </a:tcPr>
                </a:tc>
              </a:tr>
              <a:tr h="2925300">
                <a:tc>
                  <a:txBody>
                    <a:bodyPr/>
                    <a:lstStyle/>
                    <a:p>
                      <a:pPr indent="0" lvl="0" marL="0" rtl="0" algn="just">
                        <a:lnSpc>
                          <a:spcPct val="150000"/>
                        </a:lnSpc>
                        <a:spcBef>
                          <a:spcPts val="0"/>
                        </a:spcBef>
                        <a:spcAft>
                          <a:spcPts val="0"/>
                        </a:spcAft>
                        <a:buNone/>
                      </a:pPr>
                      <a:r>
                        <a:rPr lang="es" sz="1350">
                          <a:solidFill>
                            <a:schemeClr val="dk1"/>
                          </a:solidFill>
                          <a:latin typeface="DM Sans"/>
                          <a:ea typeface="DM Sans"/>
                          <a:cs typeface="DM Sans"/>
                          <a:sym typeface="DM Sans"/>
                        </a:rPr>
                        <a:t>Dependencias como seguridad pública y los servicios públicos tienen una necesidad particular del ML porque tienen múltiples fuentes de datos de las que se pueden extraer insights. Por ejemplo, el análisis de datos en las Smart Cities.</a:t>
                      </a:r>
                      <a:endParaRPr sz="1350">
                        <a:solidFill>
                          <a:schemeClr val="dk1"/>
                        </a:solidFill>
                        <a:latin typeface="DM Sans"/>
                        <a:ea typeface="DM Sans"/>
                        <a:cs typeface="DM Sans"/>
                        <a:sym typeface="DM Sans"/>
                      </a:endParaRPr>
                    </a:p>
                  </a:txBody>
                  <a:tcPr marT="91425" marB="91425" marR="91425" marL="91425">
                    <a:lnL cap="flat" cmpd="sng" w="9525">
                      <a:solidFill>
                        <a:srgbClr val="9E9E9E">
                          <a:alpha val="0"/>
                        </a:srgbClr>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AFF6A"/>
                    </a:solidFill>
                  </a:tcPr>
                </a:tc>
                <a:tc>
                  <a:txBody>
                    <a:bodyPr/>
                    <a:lstStyle/>
                    <a:p>
                      <a:pPr indent="0" lvl="0" marL="0" rtl="0" algn="just">
                        <a:lnSpc>
                          <a:spcPct val="150000"/>
                        </a:lnSpc>
                        <a:spcBef>
                          <a:spcPts val="0"/>
                        </a:spcBef>
                        <a:spcAft>
                          <a:spcPts val="0"/>
                        </a:spcAft>
                        <a:buNone/>
                      </a:pPr>
                      <a:r>
                        <a:rPr lang="es" sz="1350">
                          <a:solidFill>
                            <a:schemeClr val="dk1"/>
                          </a:solidFill>
                          <a:latin typeface="DM Sans"/>
                          <a:ea typeface="DM Sans"/>
                          <a:cs typeface="DM Sans"/>
                          <a:sym typeface="DM Sans"/>
                        </a:rPr>
                        <a:t>Los sitios Web que recomiendan artículos que podrían llegar a gustarnos con base en nuestras compras anteriores, utilizan ML para analizar nuestro historial de compras y de tal forma promocionar otros artículos que podrían llegar a resultarnos de interés. </a:t>
                      </a:r>
                      <a:endParaRPr sz="1350">
                        <a:solidFill>
                          <a:schemeClr val="dk1"/>
                        </a:solidFill>
                        <a:latin typeface="DM Sans"/>
                        <a:ea typeface="DM Sans"/>
                        <a:cs typeface="DM Sans"/>
                        <a:sym typeface="DM Sans"/>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A90FF"/>
                    </a:solidFill>
                  </a:tcPr>
                </a:tc>
                <a:tc>
                  <a:txBody>
                    <a:bodyPr/>
                    <a:lstStyle/>
                    <a:p>
                      <a:pPr indent="0" lvl="0" marL="0" rtl="0" algn="just">
                        <a:lnSpc>
                          <a:spcPct val="150000"/>
                        </a:lnSpc>
                        <a:spcBef>
                          <a:spcPts val="0"/>
                        </a:spcBef>
                        <a:spcAft>
                          <a:spcPts val="0"/>
                        </a:spcAft>
                        <a:buNone/>
                      </a:pPr>
                      <a:r>
                        <a:rPr lang="es" sz="1350">
                          <a:solidFill>
                            <a:schemeClr val="dk1"/>
                          </a:solidFill>
                          <a:latin typeface="DM Sans"/>
                          <a:ea typeface="DM Sans"/>
                          <a:cs typeface="DM Sans"/>
                          <a:sym typeface="DM Sans"/>
                        </a:rPr>
                        <a:t>Analizar datos para identificar patrones y tendencias, es clave para la industria del transporte, que se sustenta en hacer las rutas más eficientes y anticipar problemas potenciales para incrementar la rentabilidad.</a:t>
                      </a:r>
                      <a:endParaRPr sz="1350">
                        <a:solidFill>
                          <a:schemeClr val="dk1"/>
                        </a:solidFill>
                        <a:latin typeface="DM Sans"/>
                        <a:ea typeface="DM Sans"/>
                        <a:cs typeface="DM Sans"/>
                        <a:sym typeface="DM Sans"/>
                      </a:endParaRPr>
                    </a:p>
                    <a:p>
                      <a:pPr indent="0" lvl="0" marL="0" rtl="0" algn="l">
                        <a:lnSpc>
                          <a:spcPct val="150000"/>
                        </a:lnSpc>
                        <a:spcBef>
                          <a:spcPts val="0"/>
                        </a:spcBef>
                        <a:spcAft>
                          <a:spcPts val="0"/>
                        </a:spcAft>
                        <a:buNone/>
                      </a:pPr>
                      <a:r>
                        <a:t/>
                      </a:r>
                      <a:endParaRPr sz="1350">
                        <a:solidFill>
                          <a:schemeClr val="dk1"/>
                        </a:solidFill>
                        <a:latin typeface="DM Sans"/>
                        <a:ea typeface="DM Sans"/>
                        <a:cs typeface="DM Sans"/>
                        <a:sym typeface="DM Sans"/>
                      </a:endParaRPr>
                    </a:p>
                  </a:txBody>
                  <a:tcPr marT="91425" marB="91425" marR="91425" marL="91425">
                    <a:lnL cap="flat" cmpd="sng" w="38100">
                      <a:solidFill>
                        <a:schemeClr val="lt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83AEFB"/>
                    </a:solidFill>
                  </a:tcPr>
                </a:tc>
              </a:tr>
            </a:tbl>
          </a:graphicData>
        </a:graphic>
      </p:graphicFrame>
      <p:sp>
        <p:nvSpPr>
          <p:cNvPr id="373" name="Google Shape;373;p61"/>
          <p:cNvSpPr txBox="1"/>
          <p:nvPr/>
        </p:nvSpPr>
        <p:spPr>
          <a:xfrm>
            <a:off x="378100" y="479075"/>
            <a:ext cx="6221400" cy="1293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¿Quién utiliza?</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graphicFrame>
        <p:nvGraphicFramePr>
          <p:cNvPr id="378" name="Google Shape;378;p62"/>
          <p:cNvGraphicFramePr/>
          <p:nvPr/>
        </p:nvGraphicFramePr>
        <p:xfrm>
          <a:off x="332650" y="1099450"/>
          <a:ext cx="3000000" cy="3000000"/>
        </p:xfrm>
        <a:graphic>
          <a:graphicData uri="http://schemas.openxmlformats.org/drawingml/2006/table">
            <a:tbl>
              <a:tblPr>
                <a:noFill/>
                <a:tableStyleId>{65C5DF75-9E3C-4156-BB0D-AB3A01ABADB5}</a:tableStyleId>
              </a:tblPr>
              <a:tblGrid>
                <a:gridCol w="2826225"/>
                <a:gridCol w="2826225"/>
                <a:gridCol w="2826225"/>
              </a:tblGrid>
              <a:tr h="502900">
                <a:tc>
                  <a:txBody>
                    <a:bodyPr/>
                    <a:lstStyle/>
                    <a:p>
                      <a:pPr indent="0" lvl="0" marL="0" rtl="0" algn="ctr">
                        <a:lnSpc>
                          <a:spcPct val="150000"/>
                        </a:lnSpc>
                        <a:spcBef>
                          <a:spcPts val="0"/>
                        </a:spcBef>
                        <a:spcAft>
                          <a:spcPts val="0"/>
                        </a:spcAft>
                        <a:buNone/>
                      </a:pPr>
                      <a:r>
                        <a:rPr b="1" lang="es">
                          <a:solidFill>
                            <a:schemeClr val="dk1"/>
                          </a:solidFill>
                          <a:latin typeface="DM Sans"/>
                          <a:ea typeface="DM Sans"/>
                          <a:cs typeface="DM Sans"/>
                          <a:sym typeface="DM Sans"/>
                        </a:rPr>
                        <a:t>Ciberseguridad</a:t>
                      </a:r>
                      <a:endParaRPr b="1">
                        <a:solidFill>
                          <a:schemeClr val="dk1"/>
                        </a:solidFill>
                        <a:latin typeface="DM Sans"/>
                        <a:ea typeface="DM Sans"/>
                        <a:cs typeface="DM Sans"/>
                        <a:sym typeface="DM Sans"/>
                      </a:endParaRPr>
                    </a:p>
                  </a:txBody>
                  <a:tcPr marT="91425" marB="91425" marR="91425" marL="91425">
                    <a:lnL cap="flat" cmpd="sng" w="9525">
                      <a:solidFill>
                        <a:srgbClr val="9E9E9E">
                          <a:alpha val="0"/>
                        </a:srgbClr>
                      </a:solidFill>
                      <a:prstDash val="solid"/>
                      <a:round/>
                      <a:headEnd len="sm" w="sm" type="none"/>
                      <a:tailEnd len="sm" w="sm" type="none"/>
                    </a:lnL>
                    <a:lnR cap="flat" cmpd="sng" w="38100">
                      <a:solidFill>
                        <a:schemeClr val="lt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chemeClr val="lt1"/>
                      </a:solidFill>
                      <a:prstDash val="solid"/>
                      <a:round/>
                      <a:headEnd len="sm" w="sm" type="none"/>
                      <a:tailEnd len="sm" w="sm" type="none"/>
                    </a:lnB>
                    <a:solidFill>
                      <a:srgbClr val="EAFF6A"/>
                    </a:solidFill>
                  </a:tcPr>
                </a:tc>
                <a:tc>
                  <a:txBody>
                    <a:bodyPr/>
                    <a:lstStyle/>
                    <a:p>
                      <a:pPr indent="0" lvl="0" marL="0" rtl="0" algn="ctr">
                        <a:lnSpc>
                          <a:spcPct val="150000"/>
                        </a:lnSpc>
                        <a:spcBef>
                          <a:spcPts val="0"/>
                        </a:spcBef>
                        <a:spcAft>
                          <a:spcPts val="0"/>
                        </a:spcAft>
                        <a:buNone/>
                      </a:pPr>
                      <a:r>
                        <a:rPr b="1" lang="es">
                          <a:solidFill>
                            <a:schemeClr val="dk1"/>
                          </a:solidFill>
                          <a:latin typeface="DM Sans"/>
                          <a:ea typeface="DM Sans"/>
                          <a:cs typeface="DM Sans"/>
                          <a:sym typeface="DM Sans"/>
                        </a:rPr>
                        <a:t>Desarrollo Software</a:t>
                      </a:r>
                      <a:endParaRPr b="1">
                        <a:solidFill>
                          <a:schemeClr val="dk1"/>
                        </a:solidFill>
                        <a:latin typeface="DM Sans"/>
                        <a:ea typeface="DM Sans"/>
                        <a:cs typeface="DM Sans"/>
                        <a:sym typeface="DM Sans"/>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chemeClr val="lt1"/>
                      </a:solidFill>
                      <a:prstDash val="solid"/>
                      <a:round/>
                      <a:headEnd len="sm" w="sm" type="none"/>
                      <a:tailEnd len="sm" w="sm" type="none"/>
                    </a:lnB>
                    <a:solidFill>
                      <a:srgbClr val="EA90FF"/>
                    </a:solidFill>
                  </a:tcPr>
                </a:tc>
                <a:tc>
                  <a:txBody>
                    <a:bodyPr/>
                    <a:lstStyle/>
                    <a:p>
                      <a:pPr indent="0" lvl="0" marL="0" rtl="0" algn="ctr">
                        <a:lnSpc>
                          <a:spcPct val="150000"/>
                        </a:lnSpc>
                        <a:spcBef>
                          <a:spcPts val="0"/>
                        </a:spcBef>
                        <a:spcAft>
                          <a:spcPts val="0"/>
                        </a:spcAft>
                        <a:buNone/>
                      </a:pPr>
                      <a:r>
                        <a:rPr b="1" lang="es">
                          <a:solidFill>
                            <a:schemeClr val="dk1"/>
                          </a:solidFill>
                          <a:latin typeface="DM Sans"/>
                          <a:ea typeface="DM Sans"/>
                          <a:cs typeface="DM Sans"/>
                          <a:sym typeface="DM Sans"/>
                        </a:rPr>
                        <a:t>Trading</a:t>
                      </a:r>
                      <a:endParaRPr b="1">
                        <a:solidFill>
                          <a:schemeClr val="dk1"/>
                        </a:solidFill>
                        <a:latin typeface="DM Sans"/>
                        <a:ea typeface="DM Sans"/>
                        <a:cs typeface="DM Sans"/>
                        <a:sym typeface="DM Sans"/>
                      </a:endParaRPr>
                    </a:p>
                  </a:txBody>
                  <a:tcPr marT="91425" marB="91425" marR="91425" marL="91425">
                    <a:lnL cap="flat" cmpd="sng" w="38100">
                      <a:solidFill>
                        <a:schemeClr val="lt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chemeClr val="lt1"/>
                      </a:solidFill>
                      <a:prstDash val="solid"/>
                      <a:round/>
                      <a:headEnd len="sm" w="sm" type="none"/>
                      <a:tailEnd len="sm" w="sm" type="none"/>
                    </a:lnB>
                    <a:solidFill>
                      <a:srgbClr val="83AEFB"/>
                    </a:solidFill>
                  </a:tcPr>
                </a:tc>
              </a:tr>
              <a:tr h="3070125">
                <a:tc>
                  <a:txBody>
                    <a:bodyPr/>
                    <a:lstStyle/>
                    <a:p>
                      <a:pPr indent="0" lvl="0" marL="0" rtl="0" algn="just">
                        <a:lnSpc>
                          <a:spcPct val="150000"/>
                        </a:lnSpc>
                        <a:spcBef>
                          <a:spcPts val="0"/>
                        </a:spcBef>
                        <a:spcAft>
                          <a:spcPts val="0"/>
                        </a:spcAft>
                        <a:buNone/>
                      </a:pPr>
                      <a:r>
                        <a:rPr lang="es" sz="1350">
                          <a:solidFill>
                            <a:schemeClr val="dk1"/>
                          </a:solidFill>
                          <a:latin typeface="DM Sans"/>
                          <a:ea typeface="DM Sans"/>
                          <a:cs typeface="DM Sans"/>
                          <a:sym typeface="DM Sans"/>
                        </a:rPr>
                        <a:t>Los sistemas normales no pueden mantenerse al día con los malware y virus que se crean continuamente. ML se puede utilizar para detectar amenazas. Los sistemas asistidos pueden encontrar estos virus y malware, e.g la plataforma Tessian</a:t>
                      </a:r>
                      <a:endParaRPr sz="1350">
                        <a:solidFill>
                          <a:schemeClr val="dk1"/>
                        </a:solidFill>
                        <a:latin typeface="DM Sans"/>
                        <a:ea typeface="DM Sans"/>
                        <a:cs typeface="DM Sans"/>
                        <a:sym typeface="DM Sans"/>
                      </a:endParaRPr>
                    </a:p>
                  </a:txBody>
                  <a:tcPr marT="91425" marB="91425" marR="91425" marL="91425">
                    <a:lnL cap="flat" cmpd="sng" w="9525">
                      <a:solidFill>
                        <a:srgbClr val="9E9E9E">
                          <a:alpha val="0"/>
                        </a:srgbClr>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AFF6A"/>
                    </a:solidFill>
                  </a:tcPr>
                </a:tc>
                <a:tc>
                  <a:txBody>
                    <a:bodyPr/>
                    <a:lstStyle/>
                    <a:p>
                      <a:pPr indent="0" lvl="0" marL="0" rtl="0" algn="just">
                        <a:lnSpc>
                          <a:spcPct val="150000"/>
                        </a:lnSpc>
                        <a:spcBef>
                          <a:spcPts val="0"/>
                        </a:spcBef>
                        <a:spcAft>
                          <a:spcPts val="0"/>
                        </a:spcAft>
                        <a:buNone/>
                      </a:pPr>
                      <a:r>
                        <a:rPr lang="es" sz="1350">
                          <a:solidFill>
                            <a:schemeClr val="dk1"/>
                          </a:solidFill>
                          <a:latin typeface="DM Sans"/>
                          <a:ea typeface="DM Sans"/>
                          <a:cs typeface="DM Sans"/>
                          <a:sym typeface="DM Sans"/>
                        </a:rPr>
                        <a:t>ML puede transformar todo el ciclo de vida del software, con el fin de modelar nuevas aplicaciones con diversas arquitecturas y experiencias de usuario con base en el valor comercial y el impacto para la organización, e.g plataforma Neoteric.</a:t>
                      </a:r>
                      <a:endParaRPr sz="1350">
                        <a:solidFill>
                          <a:schemeClr val="dk1"/>
                        </a:solidFill>
                        <a:latin typeface="DM Sans"/>
                        <a:ea typeface="DM Sans"/>
                        <a:cs typeface="DM Sans"/>
                        <a:sym typeface="DM Sans"/>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A90FF"/>
                    </a:solidFill>
                  </a:tcPr>
                </a:tc>
                <a:tc>
                  <a:txBody>
                    <a:bodyPr/>
                    <a:lstStyle/>
                    <a:p>
                      <a:pPr indent="0" lvl="0" marL="0" rtl="0" algn="just">
                        <a:lnSpc>
                          <a:spcPct val="150000"/>
                        </a:lnSpc>
                        <a:spcBef>
                          <a:spcPts val="0"/>
                        </a:spcBef>
                        <a:spcAft>
                          <a:spcPts val="0"/>
                        </a:spcAft>
                        <a:buNone/>
                      </a:pPr>
                      <a:r>
                        <a:rPr lang="es" sz="1350">
                          <a:solidFill>
                            <a:schemeClr val="dk1"/>
                          </a:solidFill>
                          <a:latin typeface="DM Sans"/>
                          <a:ea typeface="DM Sans"/>
                          <a:cs typeface="DM Sans"/>
                          <a:sym typeface="DM Sans"/>
                        </a:rPr>
                        <a:t>Luego de </a:t>
                      </a:r>
                      <a:r>
                        <a:rPr lang="es" sz="1350">
                          <a:solidFill>
                            <a:schemeClr val="dk1"/>
                          </a:solidFill>
                          <a:latin typeface="DM Sans"/>
                          <a:ea typeface="DM Sans"/>
                          <a:cs typeface="DM Sans"/>
                          <a:sym typeface="DM Sans"/>
                        </a:rPr>
                        <a:t>crisis financiera de 2008, se pudieron crear algoritmos que identifican factores relevantes para predecir las anomalías financieras. Por ejemplo GreenKey Technologies AI utiliza procesamiento de lenguaje natural (NLP) con este propósito</a:t>
                      </a:r>
                      <a:endParaRPr sz="1350">
                        <a:solidFill>
                          <a:schemeClr val="dk1"/>
                        </a:solidFill>
                        <a:latin typeface="DM Sans"/>
                        <a:ea typeface="DM Sans"/>
                        <a:cs typeface="DM Sans"/>
                        <a:sym typeface="DM Sans"/>
                      </a:endParaRPr>
                    </a:p>
                    <a:p>
                      <a:pPr indent="0" lvl="0" marL="0" rtl="0" algn="l">
                        <a:lnSpc>
                          <a:spcPct val="150000"/>
                        </a:lnSpc>
                        <a:spcBef>
                          <a:spcPts val="0"/>
                        </a:spcBef>
                        <a:spcAft>
                          <a:spcPts val="0"/>
                        </a:spcAft>
                        <a:buNone/>
                      </a:pPr>
                      <a:r>
                        <a:t/>
                      </a:r>
                      <a:endParaRPr sz="1350">
                        <a:solidFill>
                          <a:schemeClr val="dk1"/>
                        </a:solidFill>
                        <a:latin typeface="DM Sans"/>
                        <a:ea typeface="DM Sans"/>
                        <a:cs typeface="DM Sans"/>
                        <a:sym typeface="DM Sans"/>
                      </a:endParaRPr>
                    </a:p>
                  </a:txBody>
                  <a:tcPr marT="91425" marB="91425" marR="91425" marL="91425">
                    <a:lnL cap="flat" cmpd="sng" w="38100">
                      <a:solidFill>
                        <a:schemeClr val="lt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83AEFB"/>
                    </a:solidFill>
                  </a:tcPr>
                </a:tc>
              </a:tr>
            </a:tbl>
          </a:graphicData>
        </a:graphic>
      </p:graphicFrame>
      <p:sp>
        <p:nvSpPr>
          <p:cNvPr id="379" name="Google Shape;379;p62"/>
          <p:cNvSpPr txBox="1"/>
          <p:nvPr/>
        </p:nvSpPr>
        <p:spPr>
          <a:xfrm>
            <a:off x="378100" y="479075"/>
            <a:ext cx="6221400" cy="1293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¿Quién utiliza?</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pic>
        <p:nvPicPr>
          <p:cNvPr id="384" name="Google Shape;384;p63"/>
          <p:cNvPicPr preferRelativeResize="0"/>
          <p:nvPr/>
        </p:nvPicPr>
        <p:blipFill>
          <a:blip r:embed="rId3">
            <a:alphaModFix/>
          </a:blip>
          <a:stretch>
            <a:fillRect/>
          </a:stretch>
        </p:blipFill>
        <p:spPr>
          <a:xfrm>
            <a:off x="152400" y="258825"/>
            <a:ext cx="8839200" cy="4625848"/>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64"/>
          <p:cNvSpPr txBox="1"/>
          <p:nvPr/>
        </p:nvSpPr>
        <p:spPr>
          <a:xfrm>
            <a:off x="815200" y="2257100"/>
            <a:ext cx="8058900" cy="21444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Recursos de preparación de datos.</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Algoritmos – básicos y avanzados.</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Automatización y procesos iterativos.</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Escalabilidad del Modelo en producción.</a:t>
            </a:r>
            <a:endParaRPr i="0" sz="1350" u="none" cap="none" strike="noStrike">
              <a:solidFill>
                <a:srgbClr val="000000"/>
              </a:solidFill>
              <a:latin typeface="DM Sans"/>
              <a:ea typeface="DM Sans"/>
              <a:cs typeface="DM Sans"/>
              <a:sym typeface="DM Sans"/>
            </a:endParaRPr>
          </a:p>
        </p:txBody>
      </p:sp>
      <p:pic>
        <p:nvPicPr>
          <p:cNvPr id="390" name="Google Shape;390;p64"/>
          <p:cNvPicPr preferRelativeResize="0"/>
          <p:nvPr/>
        </p:nvPicPr>
        <p:blipFill rotWithShape="1">
          <a:blip r:embed="rId3">
            <a:alphaModFix/>
          </a:blip>
          <a:srcRect b="0" l="0" r="0" t="0"/>
          <a:stretch/>
        </p:blipFill>
        <p:spPr>
          <a:xfrm>
            <a:off x="5403747" y="1907242"/>
            <a:ext cx="2421351" cy="2494252"/>
          </a:xfrm>
          <a:prstGeom prst="rect">
            <a:avLst/>
          </a:prstGeom>
          <a:noFill/>
          <a:ln>
            <a:noFill/>
          </a:ln>
        </p:spPr>
      </p:pic>
      <p:sp>
        <p:nvSpPr>
          <p:cNvPr id="391" name="Google Shape;391;p64"/>
          <p:cNvSpPr txBox="1"/>
          <p:nvPr/>
        </p:nvSpPr>
        <p:spPr>
          <a:xfrm>
            <a:off x="371825" y="519750"/>
            <a:ext cx="79638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¿Qué se requiere para crear buenos sistemas de machine learning?</a:t>
            </a:r>
            <a:endParaRPr b="1" sz="4000">
              <a:solidFill>
                <a:schemeClr val="dk1"/>
              </a:solidFill>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9"/>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000">
                <a:solidFill>
                  <a:srgbClr val="EAFF6A"/>
                </a:solidFill>
                <a:latin typeface="DM Sans"/>
                <a:ea typeface="DM Sans"/>
                <a:cs typeface="DM Sans"/>
                <a:sym typeface="DM Sans"/>
              </a:rPr>
              <a:t>Objetivos de la clase</a:t>
            </a:r>
            <a:endParaRPr b="1" sz="3000">
              <a:solidFill>
                <a:srgbClr val="EAFF6A"/>
              </a:solidFill>
              <a:latin typeface="DM Sans"/>
              <a:ea typeface="DM Sans"/>
              <a:cs typeface="DM Sans"/>
              <a:sym typeface="DM Sans"/>
            </a:endParaRPr>
          </a:p>
        </p:txBody>
      </p:sp>
      <p:pic>
        <p:nvPicPr>
          <p:cNvPr id="111" name="Google Shape;111;p29"/>
          <p:cNvPicPr preferRelativeResize="0"/>
          <p:nvPr/>
        </p:nvPicPr>
        <p:blipFill>
          <a:blip r:embed="rId3">
            <a:alphaModFix/>
          </a:blip>
          <a:stretch>
            <a:fillRect/>
          </a:stretch>
        </p:blipFill>
        <p:spPr>
          <a:xfrm>
            <a:off x="2172438" y="1545313"/>
            <a:ext cx="196975" cy="196975"/>
          </a:xfrm>
          <a:prstGeom prst="rect">
            <a:avLst/>
          </a:prstGeom>
          <a:noFill/>
          <a:ln>
            <a:noFill/>
          </a:ln>
        </p:spPr>
      </p:pic>
      <p:pic>
        <p:nvPicPr>
          <p:cNvPr id="112" name="Google Shape;112;p29"/>
          <p:cNvPicPr preferRelativeResize="0"/>
          <p:nvPr/>
        </p:nvPicPr>
        <p:blipFill>
          <a:blip r:embed="rId3">
            <a:alphaModFix/>
          </a:blip>
          <a:stretch>
            <a:fillRect/>
          </a:stretch>
        </p:blipFill>
        <p:spPr>
          <a:xfrm>
            <a:off x="2172138" y="2178713"/>
            <a:ext cx="196975" cy="196975"/>
          </a:xfrm>
          <a:prstGeom prst="rect">
            <a:avLst/>
          </a:prstGeom>
          <a:noFill/>
          <a:ln>
            <a:noFill/>
          </a:ln>
        </p:spPr>
      </p:pic>
      <p:sp>
        <p:nvSpPr>
          <p:cNvPr id="113" name="Google Shape;113;p29"/>
          <p:cNvSpPr txBox="1"/>
          <p:nvPr/>
        </p:nvSpPr>
        <p:spPr>
          <a:xfrm>
            <a:off x="2566611" y="1457588"/>
            <a:ext cx="4281300" cy="226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solidFill>
                  <a:schemeClr val="lt1"/>
                </a:solidFill>
                <a:latin typeface="DM Sans"/>
                <a:ea typeface="DM Sans"/>
                <a:cs typeface="DM Sans"/>
                <a:sym typeface="DM Sans"/>
              </a:rPr>
              <a:t>Definir </a:t>
            </a:r>
            <a:r>
              <a:rPr lang="es" sz="1350">
                <a:solidFill>
                  <a:schemeClr val="lt1"/>
                </a:solidFill>
                <a:latin typeface="DM Sans"/>
                <a:ea typeface="DM Sans"/>
                <a:cs typeface="DM Sans"/>
                <a:sym typeface="DM Sans"/>
              </a:rPr>
              <a:t>modelo analítico en Ciencia de Datos y sus etapas.</a:t>
            </a:r>
            <a:endParaRPr sz="1350">
              <a:solidFill>
                <a:schemeClr val="lt1"/>
              </a:solidFill>
              <a:latin typeface="DM Sans"/>
              <a:ea typeface="DM Sans"/>
              <a:cs typeface="DM Sans"/>
              <a:sym typeface="DM Sans"/>
            </a:endParaRPr>
          </a:p>
          <a:p>
            <a:pPr indent="0" lvl="0" marL="0" rtl="0" algn="l">
              <a:spcBef>
                <a:spcPts val="0"/>
              </a:spcBef>
              <a:spcAft>
                <a:spcPts val="0"/>
              </a:spcAft>
              <a:buNone/>
            </a:pPr>
            <a:r>
              <a:t/>
            </a:r>
            <a:endParaRPr b="1" sz="1350">
              <a:solidFill>
                <a:schemeClr val="lt1"/>
              </a:solidFill>
              <a:latin typeface="DM Sans"/>
              <a:ea typeface="DM Sans"/>
              <a:cs typeface="DM Sans"/>
              <a:sym typeface="DM Sans"/>
            </a:endParaRPr>
          </a:p>
          <a:p>
            <a:pPr indent="0" lvl="0" marL="0" rtl="0" algn="l">
              <a:spcBef>
                <a:spcPts val="0"/>
              </a:spcBef>
              <a:spcAft>
                <a:spcPts val="0"/>
              </a:spcAft>
              <a:buNone/>
            </a:pPr>
            <a:r>
              <a:rPr b="1" lang="es" sz="1350">
                <a:solidFill>
                  <a:schemeClr val="lt1"/>
                </a:solidFill>
                <a:latin typeface="DM Sans"/>
                <a:ea typeface="DM Sans"/>
                <a:cs typeface="DM Sans"/>
                <a:sym typeface="DM Sans"/>
              </a:rPr>
              <a:t>Realizar </a:t>
            </a:r>
            <a:r>
              <a:rPr lang="es" sz="1350">
                <a:solidFill>
                  <a:schemeClr val="lt1"/>
                </a:solidFill>
                <a:latin typeface="DM Sans"/>
                <a:ea typeface="DM Sans"/>
                <a:cs typeface="DM Sans"/>
                <a:sym typeface="DM Sans"/>
              </a:rPr>
              <a:t>una introducción en conceptos sobre Machine Learning.</a:t>
            </a:r>
            <a:endParaRPr sz="1350">
              <a:solidFill>
                <a:schemeClr val="lt1"/>
              </a:solidFill>
              <a:latin typeface="DM Sans"/>
              <a:ea typeface="DM Sans"/>
              <a:cs typeface="DM Sans"/>
              <a:sym typeface="DM Sans"/>
            </a:endParaRPr>
          </a:p>
          <a:p>
            <a:pPr indent="0" lvl="0" marL="0" rtl="0" algn="l">
              <a:spcBef>
                <a:spcPts val="0"/>
              </a:spcBef>
              <a:spcAft>
                <a:spcPts val="0"/>
              </a:spcAft>
              <a:buNone/>
            </a:pPr>
            <a:r>
              <a:t/>
            </a:r>
            <a:endParaRPr b="1" sz="1350">
              <a:solidFill>
                <a:schemeClr val="lt1"/>
              </a:solidFill>
              <a:latin typeface="DM Sans"/>
              <a:ea typeface="DM Sans"/>
              <a:cs typeface="DM Sans"/>
              <a:sym typeface="DM Sans"/>
            </a:endParaRPr>
          </a:p>
          <a:p>
            <a:pPr indent="0" lvl="0" marL="0" rtl="0" algn="l">
              <a:spcBef>
                <a:spcPts val="0"/>
              </a:spcBef>
              <a:spcAft>
                <a:spcPts val="0"/>
              </a:spcAft>
              <a:buNone/>
            </a:pPr>
            <a:r>
              <a:t/>
            </a:r>
            <a:endParaRPr b="1" sz="1350">
              <a:solidFill>
                <a:schemeClr val="lt1"/>
              </a:solidFill>
              <a:latin typeface="DM Sans"/>
              <a:ea typeface="DM Sans"/>
              <a:cs typeface="DM Sans"/>
              <a:sym typeface="DM Sans"/>
            </a:endParaRPr>
          </a:p>
          <a:p>
            <a:pPr indent="0" lvl="0" marL="0" rtl="0" algn="l">
              <a:spcBef>
                <a:spcPts val="0"/>
              </a:spcBef>
              <a:spcAft>
                <a:spcPts val="0"/>
              </a:spcAft>
              <a:buNone/>
            </a:pPr>
            <a:r>
              <a:rPr b="1" lang="es" sz="1350">
                <a:solidFill>
                  <a:schemeClr val="lt1"/>
                </a:solidFill>
                <a:latin typeface="DM Sans"/>
                <a:ea typeface="DM Sans"/>
                <a:cs typeface="DM Sans"/>
                <a:sym typeface="DM Sans"/>
              </a:rPr>
              <a:t>Describir </a:t>
            </a:r>
            <a:r>
              <a:rPr lang="es" sz="1350">
                <a:solidFill>
                  <a:schemeClr val="lt1"/>
                </a:solidFill>
                <a:latin typeface="DM Sans"/>
                <a:ea typeface="DM Sans"/>
                <a:cs typeface="DM Sans"/>
                <a:sym typeface="DM Sans"/>
              </a:rPr>
              <a:t>tipos de Aprendizajes dentro de ML.</a:t>
            </a:r>
            <a:endParaRPr sz="1350">
              <a:solidFill>
                <a:schemeClr val="lt1"/>
              </a:solidFill>
              <a:latin typeface="DM Sans"/>
              <a:ea typeface="DM Sans"/>
              <a:cs typeface="DM Sans"/>
              <a:sym typeface="DM Sans"/>
            </a:endParaRPr>
          </a:p>
          <a:p>
            <a:pPr indent="0" lvl="0" marL="0" rtl="0" algn="l">
              <a:spcBef>
                <a:spcPts val="0"/>
              </a:spcBef>
              <a:spcAft>
                <a:spcPts val="0"/>
              </a:spcAft>
              <a:buNone/>
            </a:pPr>
            <a:r>
              <a:t/>
            </a:r>
            <a:endParaRPr sz="1350">
              <a:solidFill>
                <a:schemeClr val="lt1"/>
              </a:solidFill>
              <a:latin typeface="DM Sans"/>
              <a:ea typeface="DM Sans"/>
              <a:cs typeface="DM Sans"/>
              <a:sym typeface="DM Sans"/>
            </a:endParaRPr>
          </a:p>
          <a:p>
            <a:pPr indent="0" lvl="0" marL="0" rtl="0" algn="l">
              <a:spcBef>
                <a:spcPts val="0"/>
              </a:spcBef>
              <a:spcAft>
                <a:spcPts val="0"/>
              </a:spcAft>
              <a:buNone/>
            </a:pPr>
            <a:r>
              <a:t/>
            </a:r>
            <a:endParaRPr sz="1350">
              <a:solidFill>
                <a:schemeClr val="lt1"/>
              </a:solidFill>
              <a:latin typeface="DM Sans"/>
              <a:ea typeface="DM Sans"/>
              <a:cs typeface="DM Sans"/>
              <a:sym typeface="DM Sans"/>
            </a:endParaRPr>
          </a:p>
        </p:txBody>
      </p:sp>
      <p:pic>
        <p:nvPicPr>
          <p:cNvPr id="114" name="Google Shape;114;p29"/>
          <p:cNvPicPr preferRelativeResize="0"/>
          <p:nvPr/>
        </p:nvPicPr>
        <p:blipFill>
          <a:blip r:embed="rId3">
            <a:alphaModFix/>
          </a:blip>
          <a:stretch>
            <a:fillRect/>
          </a:stretch>
        </p:blipFill>
        <p:spPr>
          <a:xfrm>
            <a:off x="2172138" y="3009938"/>
            <a:ext cx="196975" cy="196975"/>
          </a:xfrm>
          <a:prstGeom prst="rect">
            <a:avLst/>
          </a:prstGeom>
          <a:noFill/>
          <a:ln>
            <a:noFill/>
          </a:ln>
        </p:spPr>
      </p:pic>
      <p:cxnSp>
        <p:nvCxnSpPr>
          <p:cNvPr id="115" name="Google Shape;115;p29"/>
          <p:cNvCxnSpPr>
            <a:stCxn id="111" idx="2"/>
            <a:endCxn id="112" idx="0"/>
          </p:cNvCxnSpPr>
          <p:nvPr/>
        </p:nvCxnSpPr>
        <p:spPr>
          <a:xfrm flipH="1" rot="-5400000">
            <a:off x="2052975" y="1960237"/>
            <a:ext cx="436500" cy="600"/>
          </a:xfrm>
          <a:prstGeom prst="bentConnector3">
            <a:avLst>
              <a:gd fmla="val 49991" name="adj1"/>
            </a:avLst>
          </a:prstGeom>
          <a:noFill/>
          <a:ln cap="flat" cmpd="sng" w="9525">
            <a:solidFill>
              <a:srgbClr val="EAFF6A"/>
            </a:solidFill>
            <a:prstDash val="solid"/>
            <a:round/>
            <a:headEnd len="med" w="med" type="none"/>
            <a:tailEnd len="med" w="med" type="none"/>
          </a:ln>
        </p:spPr>
      </p:cxnSp>
      <p:cxnSp>
        <p:nvCxnSpPr>
          <p:cNvPr id="116" name="Google Shape;116;p29"/>
          <p:cNvCxnSpPr>
            <a:stCxn id="112" idx="2"/>
            <a:endCxn id="114" idx="0"/>
          </p:cNvCxnSpPr>
          <p:nvPr/>
        </p:nvCxnSpPr>
        <p:spPr>
          <a:xfrm flipH="1" rot="-5400000">
            <a:off x="1953825" y="2692487"/>
            <a:ext cx="634200" cy="600"/>
          </a:xfrm>
          <a:prstGeom prst="bentConnector3">
            <a:avLst>
              <a:gd fmla="val 50004" name="adj1"/>
            </a:avLst>
          </a:prstGeom>
          <a:noFill/>
          <a:ln cap="flat" cmpd="sng" w="9525">
            <a:solidFill>
              <a:srgbClr val="EAFF6A"/>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grpSp>
        <p:nvGrpSpPr>
          <p:cNvPr id="396" name="Google Shape;396;p65"/>
          <p:cNvGrpSpPr/>
          <p:nvPr/>
        </p:nvGrpSpPr>
        <p:grpSpPr>
          <a:xfrm>
            <a:off x="473370" y="619431"/>
            <a:ext cx="738905" cy="738905"/>
            <a:chOff x="575612" y="1950748"/>
            <a:chExt cx="431100" cy="431100"/>
          </a:xfrm>
        </p:grpSpPr>
        <p:sp>
          <p:nvSpPr>
            <p:cNvPr id="397" name="Google Shape;397;p65"/>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8" name="Google Shape;398;p65" title="ícono para pensar"/>
            <p:cNvPicPr preferRelativeResize="0"/>
            <p:nvPr/>
          </p:nvPicPr>
          <p:blipFill>
            <a:blip r:embed="rId3">
              <a:alphaModFix/>
            </a:blip>
            <a:stretch>
              <a:fillRect/>
            </a:stretch>
          </p:blipFill>
          <p:spPr>
            <a:xfrm>
              <a:off x="655125" y="2030288"/>
              <a:ext cx="272000" cy="272000"/>
            </a:xfrm>
            <a:prstGeom prst="rect">
              <a:avLst/>
            </a:prstGeom>
            <a:noFill/>
            <a:ln>
              <a:noFill/>
            </a:ln>
          </p:spPr>
        </p:pic>
      </p:grpSp>
      <p:sp>
        <p:nvSpPr>
          <p:cNvPr id="399" name="Google Shape;399;p65"/>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Para pensar</a:t>
            </a:r>
            <a:endParaRPr b="1" sz="3500">
              <a:solidFill>
                <a:srgbClr val="EAFF6A"/>
              </a:solidFill>
              <a:latin typeface="DM Sans"/>
              <a:ea typeface="DM Sans"/>
              <a:cs typeface="DM Sans"/>
              <a:sym typeface="DM Sans"/>
            </a:endParaRPr>
          </a:p>
        </p:txBody>
      </p:sp>
      <p:sp>
        <p:nvSpPr>
          <p:cNvPr id="400" name="Google Shape;400;p65"/>
          <p:cNvSpPr txBox="1"/>
          <p:nvPr/>
        </p:nvSpPr>
        <p:spPr>
          <a:xfrm>
            <a:off x="473350" y="1626100"/>
            <a:ext cx="83388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500">
                <a:solidFill>
                  <a:srgbClr val="B7B7B7"/>
                </a:solidFill>
                <a:latin typeface="DM Sans"/>
                <a:ea typeface="DM Sans"/>
                <a:cs typeface="DM Sans"/>
                <a:sym typeface="DM Sans"/>
              </a:rPr>
              <a:t>Si quisiéramos resolver un problema donde tenemos información georeferenciada de clientes cómo podríamos utilizar el ML para incrementar las ventas de un producto? </a:t>
            </a:r>
            <a:endParaRPr sz="25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p:txBody>
      </p:sp>
      <p:sp>
        <p:nvSpPr>
          <p:cNvPr id="401" name="Google Shape;401;p65"/>
          <p:cNvSpPr txBox="1"/>
          <p:nvPr/>
        </p:nvSpPr>
        <p:spPr>
          <a:xfrm>
            <a:off x="473350" y="4109575"/>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000">
                <a:solidFill>
                  <a:schemeClr val="accent5"/>
                </a:solidFill>
                <a:latin typeface="DM Sans"/>
                <a:ea typeface="DM Sans"/>
                <a:cs typeface="DM Sans"/>
                <a:sym typeface="DM Sans"/>
              </a:rPr>
              <a:t>Contesta mediante el chat de Zoom </a:t>
            </a:r>
            <a:endParaRPr sz="2000">
              <a:solidFill>
                <a:srgbClr val="83AEFB"/>
              </a:solidFill>
              <a:latin typeface="DM Sans"/>
              <a:ea typeface="DM Sans"/>
              <a:cs typeface="DM Sans"/>
              <a:sym typeface="DM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66"/>
          <p:cNvSpPr txBox="1"/>
          <p:nvPr/>
        </p:nvSpPr>
        <p:spPr>
          <a:xfrm>
            <a:off x="1461300" y="1598325"/>
            <a:ext cx="6221400" cy="14316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s" sz="5000">
                <a:solidFill>
                  <a:srgbClr val="E8E7E3"/>
                </a:solidFill>
              </a:rPr>
              <a:t>☕</a:t>
            </a:r>
            <a:endParaRPr sz="5000">
              <a:solidFill>
                <a:srgbClr val="E8E7E3"/>
              </a:solidFill>
            </a:endParaRPr>
          </a:p>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Break</a:t>
            </a:r>
            <a:endParaRPr b="1" sz="4000">
              <a:solidFill>
                <a:schemeClr val="lt1"/>
              </a:solidFill>
              <a:latin typeface="DM Sans"/>
              <a:ea typeface="DM Sans"/>
              <a:cs typeface="DM Sans"/>
              <a:sym typeface="DM Sans"/>
            </a:endParaRPr>
          </a:p>
        </p:txBody>
      </p:sp>
      <p:sp>
        <p:nvSpPr>
          <p:cNvPr id="407" name="Google Shape;407;p66"/>
          <p:cNvSpPr txBox="1"/>
          <p:nvPr/>
        </p:nvSpPr>
        <p:spPr>
          <a:xfrm>
            <a:off x="2998200" y="2971950"/>
            <a:ext cx="3147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000">
                <a:solidFill>
                  <a:schemeClr val="lt1"/>
                </a:solidFill>
                <a:latin typeface="DM Sans"/>
                <a:ea typeface="DM Sans"/>
                <a:cs typeface="DM Sans"/>
                <a:sym typeface="DM Sans"/>
              </a:rPr>
              <a:t>¡10 minutos y volvemos!</a:t>
            </a:r>
            <a:endParaRPr sz="2000">
              <a:solidFill>
                <a:schemeClr val="lt1"/>
              </a:solidFill>
              <a:latin typeface="DM Sans"/>
              <a:ea typeface="DM Sans"/>
              <a:cs typeface="DM Sans"/>
              <a:sym typeface="DM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67"/>
          <p:cNvSpPr txBox="1"/>
          <p:nvPr/>
        </p:nvSpPr>
        <p:spPr>
          <a:xfrm>
            <a:off x="1392488" y="1842225"/>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Modelo analítico en Ciencia de datos y </a:t>
            </a:r>
            <a:r>
              <a:rPr b="1" lang="es" sz="4000">
                <a:solidFill>
                  <a:srgbClr val="83AEFB"/>
                </a:solidFill>
                <a:latin typeface="DM Sans"/>
                <a:ea typeface="DM Sans"/>
                <a:cs typeface="DM Sans"/>
                <a:sym typeface="DM Sans"/>
              </a:rPr>
              <a:t>sus etapas</a:t>
            </a:r>
            <a:endParaRPr b="1" sz="4000">
              <a:solidFill>
                <a:srgbClr val="83AEFB"/>
              </a:solidFill>
              <a:latin typeface="DM Sans"/>
              <a:ea typeface="DM Sans"/>
              <a:cs typeface="DM Sans"/>
              <a:sym typeface="DM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68"/>
          <p:cNvSpPr txBox="1"/>
          <p:nvPr/>
        </p:nvSpPr>
        <p:spPr>
          <a:xfrm>
            <a:off x="705900" y="1439125"/>
            <a:ext cx="5379600" cy="27972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None/>
            </a:pPr>
            <a:r>
              <a:rPr lang="es" sz="1350">
                <a:solidFill>
                  <a:schemeClr val="dk1"/>
                </a:solidFill>
                <a:latin typeface="DM Sans"/>
                <a:ea typeface="DM Sans"/>
                <a:cs typeface="DM Sans"/>
                <a:sym typeface="DM Sans"/>
              </a:rPr>
              <a:t>Los modelos analiticos </a:t>
            </a:r>
            <a:r>
              <a:rPr lang="es" sz="1350">
                <a:solidFill>
                  <a:schemeClr val="dk1"/>
                </a:solidFill>
                <a:latin typeface="DM Sans"/>
                <a:ea typeface="DM Sans"/>
                <a:cs typeface="DM Sans"/>
                <a:sym typeface="DM Sans"/>
              </a:rPr>
              <a:t>más</a:t>
            </a:r>
            <a:r>
              <a:rPr lang="es" sz="1350">
                <a:solidFill>
                  <a:schemeClr val="dk1"/>
                </a:solidFill>
                <a:latin typeface="DM Sans"/>
                <a:ea typeface="DM Sans"/>
                <a:cs typeface="DM Sans"/>
                <a:sym typeface="DM Sans"/>
              </a:rPr>
              <a:t> usados son:</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Helvetica Neue"/>
              <a:buChar char="✓"/>
            </a:pPr>
            <a:r>
              <a:rPr b="1" lang="es" sz="1350">
                <a:solidFill>
                  <a:schemeClr val="dk1"/>
                </a:solidFill>
                <a:latin typeface="DM Sans"/>
                <a:ea typeface="DM Sans"/>
                <a:cs typeface="DM Sans"/>
                <a:sym typeface="DM Sans"/>
              </a:rPr>
              <a:t>Clasificación: </a:t>
            </a:r>
            <a:r>
              <a:rPr lang="es" sz="1350">
                <a:solidFill>
                  <a:schemeClr val="dk1"/>
                </a:solidFill>
                <a:latin typeface="DM Sans"/>
                <a:ea typeface="DM Sans"/>
                <a:cs typeface="DM Sans"/>
                <a:sym typeface="DM Sans"/>
              </a:rPr>
              <a:t>predecir categorías de interés</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Helvetica Neue"/>
              <a:buChar char="✓"/>
            </a:pPr>
            <a:r>
              <a:rPr b="1" lang="es" sz="1350">
                <a:solidFill>
                  <a:schemeClr val="dk1"/>
                </a:solidFill>
                <a:latin typeface="DM Sans"/>
                <a:ea typeface="DM Sans"/>
                <a:cs typeface="DM Sans"/>
                <a:sym typeface="DM Sans"/>
              </a:rPr>
              <a:t>Clustering: </a:t>
            </a:r>
            <a:r>
              <a:rPr lang="es" sz="1350">
                <a:solidFill>
                  <a:schemeClr val="dk1"/>
                </a:solidFill>
                <a:latin typeface="DM Sans"/>
                <a:ea typeface="DM Sans"/>
                <a:cs typeface="DM Sans"/>
                <a:sym typeface="DM Sans"/>
              </a:rPr>
              <a:t>crear grupos con base en atributos en común</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Helvetica Neue"/>
              <a:buChar char="✓"/>
            </a:pPr>
            <a:r>
              <a:rPr b="1" lang="es" sz="1350">
                <a:solidFill>
                  <a:schemeClr val="dk1"/>
                </a:solidFill>
                <a:latin typeface="DM Sans"/>
                <a:ea typeface="DM Sans"/>
                <a:cs typeface="DM Sans"/>
                <a:sym typeface="DM Sans"/>
              </a:rPr>
              <a:t>Modelos de </a:t>
            </a:r>
            <a:r>
              <a:rPr b="1" lang="es" sz="1350">
                <a:solidFill>
                  <a:schemeClr val="dk1"/>
                </a:solidFill>
                <a:latin typeface="DM Sans"/>
                <a:ea typeface="DM Sans"/>
                <a:cs typeface="DM Sans"/>
                <a:sym typeface="DM Sans"/>
              </a:rPr>
              <a:t>pronóstico</a:t>
            </a:r>
            <a:r>
              <a:rPr b="1" lang="es" sz="1350">
                <a:solidFill>
                  <a:schemeClr val="dk1"/>
                </a:solidFill>
                <a:latin typeface="DM Sans"/>
                <a:ea typeface="DM Sans"/>
                <a:cs typeface="DM Sans"/>
                <a:sym typeface="DM Sans"/>
              </a:rPr>
              <a:t>: </a:t>
            </a:r>
            <a:r>
              <a:rPr lang="es" sz="1350">
                <a:solidFill>
                  <a:schemeClr val="dk1"/>
                </a:solidFill>
                <a:latin typeface="DM Sans"/>
                <a:ea typeface="DM Sans"/>
                <a:cs typeface="DM Sans"/>
                <a:sym typeface="DM Sans"/>
              </a:rPr>
              <a:t>con el fin de anticiparse a eventos</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Helvetica Neue"/>
              <a:buChar char="✓"/>
            </a:pPr>
            <a:r>
              <a:rPr b="1" lang="es" sz="1350">
                <a:solidFill>
                  <a:schemeClr val="dk1"/>
                </a:solidFill>
                <a:latin typeface="DM Sans"/>
                <a:ea typeface="DM Sans"/>
                <a:cs typeface="DM Sans"/>
                <a:sym typeface="DM Sans"/>
              </a:rPr>
              <a:t>Detección de </a:t>
            </a:r>
            <a:r>
              <a:rPr b="1" lang="es" sz="1350">
                <a:solidFill>
                  <a:schemeClr val="dk1"/>
                </a:solidFill>
                <a:latin typeface="DM Sans"/>
                <a:ea typeface="DM Sans"/>
                <a:cs typeface="DM Sans"/>
                <a:sym typeface="DM Sans"/>
              </a:rPr>
              <a:t>atípicos</a:t>
            </a:r>
            <a:r>
              <a:rPr b="1" lang="es" sz="1350">
                <a:solidFill>
                  <a:schemeClr val="dk1"/>
                </a:solidFill>
                <a:latin typeface="DM Sans"/>
                <a:ea typeface="DM Sans"/>
                <a:cs typeface="DM Sans"/>
                <a:sym typeface="DM Sans"/>
              </a:rPr>
              <a:t>: </a:t>
            </a:r>
            <a:r>
              <a:rPr lang="es" sz="1350">
                <a:solidFill>
                  <a:schemeClr val="dk1"/>
                </a:solidFill>
                <a:latin typeface="DM Sans"/>
                <a:ea typeface="DM Sans"/>
                <a:cs typeface="DM Sans"/>
                <a:sym typeface="DM Sans"/>
              </a:rPr>
              <a:t>identificar anomalías</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Helvetica Neue"/>
              <a:buChar char="✓"/>
            </a:pPr>
            <a:r>
              <a:rPr b="1" lang="es" sz="1350">
                <a:solidFill>
                  <a:schemeClr val="dk1"/>
                </a:solidFill>
                <a:latin typeface="DM Sans"/>
                <a:ea typeface="DM Sans"/>
                <a:cs typeface="DM Sans"/>
                <a:sym typeface="DM Sans"/>
              </a:rPr>
              <a:t>Series de tiempo:</a:t>
            </a:r>
            <a:r>
              <a:rPr lang="es" sz="1350">
                <a:solidFill>
                  <a:schemeClr val="dk1"/>
                </a:solidFill>
                <a:latin typeface="DM Sans"/>
                <a:ea typeface="DM Sans"/>
                <a:cs typeface="DM Sans"/>
                <a:sym typeface="DM Sans"/>
              </a:rPr>
              <a:t> para predecir tendencias y comportamientos esperados</a:t>
            </a:r>
            <a:endParaRPr sz="1350">
              <a:solidFill>
                <a:schemeClr val="dk1"/>
              </a:solidFill>
              <a:latin typeface="DM Sans"/>
              <a:ea typeface="DM Sans"/>
              <a:cs typeface="DM Sans"/>
              <a:sym typeface="DM Sans"/>
            </a:endParaRPr>
          </a:p>
          <a:p>
            <a:pPr indent="0" lvl="0" marL="0" marR="0" rtl="0" algn="just">
              <a:lnSpc>
                <a:spcPct val="150000"/>
              </a:lnSpc>
              <a:spcBef>
                <a:spcPts val="0"/>
              </a:spcBef>
              <a:spcAft>
                <a:spcPts val="0"/>
              </a:spcAft>
              <a:buNone/>
            </a:pPr>
            <a:r>
              <a:t/>
            </a:r>
            <a:endParaRPr b="1" sz="1900">
              <a:solidFill>
                <a:schemeClr val="dk1"/>
              </a:solidFill>
              <a:latin typeface="Helvetica Neue"/>
              <a:ea typeface="Helvetica Neue"/>
              <a:cs typeface="Helvetica Neue"/>
              <a:sym typeface="Helvetica Neue"/>
            </a:endParaRPr>
          </a:p>
        </p:txBody>
      </p:sp>
      <p:sp>
        <p:nvSpPr>
          <p:cNvPr id="418" name="Google Shape;418;p68"/>
          <p:cNvSpPr txBox="1"/>
          <p:nvPr/>
        </p:nvSpPr>
        <p:spPr>
          <a:xfrm>
            <a:off x="643925" y="400925"/>
            <a:ext cx="8438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Modelo analitico en Ciencia de datos</a:t>
            </a:r>
            <a:endParaRPr b="1" sz="4000">
              <a:solidFill>
                <a:schemeClr val="dk1"/>
              </a:solidFill>
              <a:latin typeface="DM Sans"/>
              <a:ea typeface="DM Sans"/>
              <a:cs typeface="DM Sans"/>
              <a:sym typeface="DM Sans"/>
            </a:endParaRPr>
          </a:p>
        </p:txBody>
      </p:sp>
      <p:pic>
        <p:nvPicPr>
          <p:cNvPr id="419" name="Google Shape;419;p68"/>
          <p:cNvPicPr preferRelativeResize="0"/>
          <p:nvPr/>
        </p:nvPicPr>
        <p:blipFill rotWithShape="1">
          <a:blip r:embed="rId3">
            <a:alphaModFix/>
          </a:blip>
          <a:srcRect b="0" l="0" r="0" t="0"/>
          <a:stretch/>
        </p:blipFill>
        <p:spPr>
          <a:xfrm>
            <a:off x="5652107" y="1139019"/>
            <a:ext cx="2370522" cy="286546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69"/>
          <p:cNvSpPr txBox="1"/>
          <p:nvPr/>
        </p:nvSpPr>
        <p:spPr>
          <a:xfrm>
            <a:off x="1461300" y="2202300"/>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Etapas de modelo analitico</a:t>
            </a:r>
            <a:endParaRPr b="1" sz="4000">
              <a:solidFill>
                <a:schemeClr val="dk1"/>
              </a:solidFill>
              <a:latin typeface="DM Sans"/>
              <a:ea typeface="DM Sans"/>
              <a:cs typeface="DM Sans"/>
              <a:sym typeface="DM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70"/>
          <p:cNvSpPr txBox="1"/>
          <p:nvPr/>
        </p:nvSpPr>
        <p:spPr>
          <a:xfrm>
            <a:off x="387400" y="464450"/>
            <a:ext cx="8297100" cy="4104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Etapas de modelo analitico</a:t>
            </a:r>
            <a:endParaRPr b="1" sz="4000">
              <a:solidFill>
                <a:schemeClr val="dk1"/>
              </a:solidFill>
              <a:latin typeface="DM Sans"/>
              <a:ea typeface="DM Sans"/>
              <a:cs typeface="DM Sans"/>
              <a:sym typeface="DM Sans"/>
            </a:endParaRPr>
          </a:p>
        </p:txBody>
      </p:sp>
      <p:sp>
        <p:nvSpPr>
          <p:cNvPr id="430" name="Google Shape;430;p70"/>
          <p:cNvSpPr/>
          <p:nvPr/>
        </p:nvSpPr>
        <p:spPr>
          <a:xfrm>
            <a:off x="387400" y="1157525"/>
            <a:ext cx="1654200" cy="950700"/>
          </a:xfrm>
          <a:prstGeom prst="roundRect">
            <a:avLst>
              <a:gd fmla="val 16667" name="adj"/>
            </a:avLst>
          </a:prstGeom>
          <a:noFill/>
          <a:ln cap="flat" cmpd="sng" w="19050">
            <a:solidFill>
              <a:srgbClr val="EA9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a:latin typeface="DM Sans"/>
                <a:ea typeface="DM Sans"/>
                <a:cs typeface="DM Sans"/>
                <a:sym typeface="DM Sans"/>
              </a:rPr>
              <a:t>Fase I: Entendimiento del problema</a:t>
            </a:r>
            <a:endParaRPr>
              <a:latin typeface="DM Sans"/>
              <a:ea typeface="DM Sans"/>
              <a:cs typeface="DM Sans"/>
              <a:sym typeface="DM Sans"/>
            </a:endParaRPr>
          </a:p>
        </p:txBody>
      </p:sp>
      <p:sp>
        <p:nvSpPr>
          <p:cNvPr id="431" name="Google Shape;431;p70"/>
          <p:cNvSpPr/>
          <p:nvPr/>
        </p:nvSpPr>
        <p:spPr>
          <a:xfrm>
            <a:off x="2564875" y="1157525"/>
            <a:ext cx="1654200" cy="950700"/>
          </a:xfrm>
          <a:prstGeom prst="roundRect">
            <a:avLst>
              <a:gd fmla="val 16667" name="adj"/>
            </a:avLst>
          </a:prstGeom>
          <a:noFill/>
          <a:ln cap="flat" cmpd="sng" w="19050">
            <a:solidFill>
              <a:srgbClr val="EA9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a:latin typeface="DM Sans"/>
                <a:ea typeface="DM Sans"/>
                <a:cs typeface="DM Sans"/>
                <a:sym typeface="DM Sans"/>
              </a:rPr>
              <a:t>Fase II: Extracción de datos</a:t>
            </a:r>
            <a:endParaRPr>
              <a:latin typeface="DM Sans"/>
              <a:ea typeface="DM Sans"/>
              <a:cs typeface="DM Sans"/>
              <a:sym typeface="DM Sans"/>
            </a:endParaRPr>
          </a:p>
        </p:txBody>
      </p:sp>
      <p:sp>
        <p:nvSpPr>
          <p:cNvPr id="432" name="Google Shape;432;p70"/>
          <p:cNvSpPr/>
          <p:nvPr/>
        </p:nvSpPr>
        <p:spPr>
          <a:xfrm>
            <a:off x="4970550" y="1157525"/>
            <a:ext cx="1654200" cy="950700"/>
          </a:xfrm>
          <a:prstGeom prst="roundRect">
            <a:avLst>
              <a:gd fmla="val 16667" name="adj"/>
            </a:avLst>
          </a:prstGeom>
          <a:noFill/>
          <a:ln cap="flat" cmpd="sng" w="19050">
            <a:solidFill>
              <a:srgbClr val="EA9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a:latin typeface="DM Sans"/>
                <a:ea typeface="DM Sans"/>
                <a:cs typeface="DM Sans"/>
                <a:sym typeface="DM Sans"/>
              </a:rPr>
              <a:t>Fase III: Limpieza de datos</a:t>
            </a:r>
            <a:endParaRPr>
              <a:latin typeface="DM Sans"/>
              <a:ea typeface="DM Sans"/>
              <a:cs typeface="DM Sans"/>
              <a:sym typeface="DM Sans"/>
            </a:endParaRPr>
          </a:p>
        </p:txBody>
      </p:sp>
      <p:sp>
        <p:nvSpPr>
          <p:cNvPr id="433" name="Google Shape;433;p70"/>
          <p:cNvSpPr/>
          <p:nvPr/>
        </p:nvSpPr>
        <p:spPr>
          <a:xfrm>
            <a:off x="7186025" y="1157525"/>
            <a:ext cx="1654200" cy="950700"/>
          </a:xfrm>
          <a:prstGeom prst="roundRect">
            <a:avLst>
              <a:gd fmla="val 16667" name="adj"/>
            </a:avLst>
          </a:prstGeom>
          <a:noFill/>
          <a:ln cap="flat" cmpd="sng" w="19050">
            <a:solidFill>
              <a:srgbClr val="EA9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a:latin typeface="DM Sans"/>
                <a:ea typeface="DM Sans"/>
                <a:cs typeface="DM Sans"/>
                <a:sym typeface="DM Sans"/>
              </a:rPr>
              <a:t>Fase IV: Exploratory Data Analysis</a:t>
            </a:r>
            <a:endParaRPr>
              <a:latin typeface="DM Sans"/>
              <a:ea typeface="DM Sans"/>
              <a:cs typeface="DM Sans"/>
              <a:sym typeface="DM Sans"/>
            </a:endParaRPr>
          </a:p>
        </p:txBody>
      </p:sp>
      <p:sp>
        <p:nvSpPr>
          <p:cNvPr id="434" name="Google Shape;434;p70"/>
          <p:cNvSpPr/>
          <p:nvPr/>
        </p:nvSpPr>
        <p:spPr>
          <a:xfrm>
            <a:off x="7186025" y="2908575"/>
            <a:ext cx="1654200" cy="950700"/>
          </a:xfrm>
          <a:prstGeom prst="roundRect">
            <a:avLst>
              <a:gd fmla="val 16667" name="adj"/>
            </a:avLst>
          </a:prstGeom>
          <a:noFill/>
          <a:ln cap="flat" cmpd="sng" w="19050">
            <a:solidFill>
              <a:srgbClr val="EA9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a:latin typeface="DM Sans"/>
                <a:ea typeface="DM Sans"/>
                <a:cs typeface="DM Sans"/>
                <a:sym typeface="DM Sans"/>
              </a:rPr>
              <a:t>Fase V: Selección de variables</a:t>
            </a:r>
            <a:endParaRPr>
              <a:latin typeface="DM Sans"/>
              <a:ea typeface="DM Sans"/>
              <a:cs typeface="DM Sans"/>
              <a:sym typeface="DM Sans"/>
            </a:endParaRPr>
          </a:p>
        </p:txBody>
      </p:sp>
      <p:sp>
        <p:nvSpPr>
          <p:cNvPr id="435" name="Google Shape;435;p70"/>
          <p:cNvSpPr/>
          <p:nvPr/>
        </p:nvSpPr>
        <p:spPr>
          <a:xfrm>
            <a:off x="2612425" y="2908575"/>
            <a:ext cx="1654200" cy="950700"/>
          </a:xfrm>
          <a:prstGeom prst="roundRect">
            <a:avLst>
              <a:gd fmla="val 16667" name="adj"/>
            </a:avLst>
          </a:prstGeom>
          <a:noFill/>
          <a:ln cap="flat" cmpd="sng" w="19050">
            <a:solidFill>
              <a:srgbClr val="EA9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a:latin typeface="DM Sans"/>
                <a:ea typeface="DM Sans"/>
                <a:cs typeface="DM Sans"/>
                <a:sym typeface="DM Sans"/>
              </a:rPr>
              <a:t>Fase VII: Validación del modelo</a:t>
            </a:r>
            <a:endParaRPr>
              <a:latin typeface="DM Sans"/>
              <a:ea typeface="DM Sans"/>
              <a:cs typeface="DM Sans"/>
              <a:sym typeface="DM Sans"/>
            </a:endParaRPr>
          </a:p>
        </p:txBody>
      </p:sp>
      <p:sp>
        <p:nvSpPr>
          <p:cNvPr id="436" name="Google Shape;436;p70"/>
          <p:cNvSpPr/>
          <p:nvPr/>
        </p:nvSpPr>
        <p:spPr>
          <a:xfrm>
            <a:off x="4970550" y="2908575"/>
            <a:ext cx="1654200" cy="950700"/>
          </a:xfrm>
          <a:prstGeom prst="roundRect">
            <a:avLst>
              <a:gd fmla="val 16667" name="adj"/>
            </a:avLst>
          </a:prstGeom>
          <a:noFill/>
          <a:ln cap="flat" cmpd="sng" w="19050">
            <a:solidFill>
              <a:srgbClr val="EA9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a:latin typeface="DM Sans"/>
                <a:ea typeface="DM Sans"/>
                <a:cs typeface="DM Sans"/>
                <a:sym typeface="DM Sans"/>
              </a:rPr>
              <a:t>Fase VI: Modelamiento</a:t>
            </a:r>
            <a:endParaRPr>
              <a:latin typeface="DM Sans"/>
              <a:ea typeface="DM Sans"/>
              <a:cs typeface="DM Sans"/>
              <a:sym typeface="DM Sans"/>
            </a:endParaRPr>
          </a:p>
        </p:txBody>
      </p:sp>
      <p:sp>
        <p:nvSpPr>
          <p:cNvPr id="437" name="Google Shape;437;p70"/>
          <p:cNvSpPr/>
          <p:nvPr/>
        </p:nvSpPr>
        <p:spPr>
          <a:xfrm>
            <a:off x="387400" y="2908575"/>
            <a:ext cx="1654200" cy="950700"/>
          </a:xfrm>
          <a:prstGeom prst="roundRect">
            <a:avLst>
              <a:gd fmla="val 16667" name="adj"/>
            </a:avLst>
          </a:prstGeom>
          <a:noFill/>
          <a:ln cap="flat" cmpd="sng" w="19050">
            <a:solidFill>
              <a:srgbClr val="EA9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a:latin typeface="DM Sans"/>
                <a:ea typeface="DM Sans"/>
                <a:cs typeface="DM Sans"/>
                <a:sym typeface="DM Sans"/>
              </a:rPr>
              <a:t>Fase VIII: Despliegue del modelo</a:t>
            </a:r>
            <a:endParaRPr>
              <a:latin typeface="DM Sans"/>
              <a:ea typeface="DM Sans"/>
              <a:cs typeface="DM Sans"/>
              <a:sym typeface="DM Sans"/>
            </a:endParaRPr>
          </a:p>
        </p:txBody>
      </p:sp>
      <p:cxnSp>
        <p:nvCxnSpPr>
          <p:cNvPr id="438" name="Google Shape;438;p70"/>
          <p:cNvCxnSpPr>
            <a:stCxn id="430" idx="3"/>
            <a:endCxn id="431" idx="1"/>
          </p:cNvCxnSpPr>
          <p:nvPr/>
        </p:nvCxnSpPr>
        <p:spPr>
          <a:xfrm>
            <a:off x="2041600" y="1632875"/>
            <a:ext cx="523200" cy="0"/>
          </a:xfrm>
          <a:prstGeom prst="straightConnector1">
            <a:avLst/>
          </a:prstGeom>
          <a:noFill/>
          <a:ln cap="flat" cmpd="sng" w="19050">
            <a:solidFill>
              <a:srgbClr val="EAFF6A"/>
            </a:solidFill>
            <a:prstDash val="solid"/>
            <a:round/>
            <a:headEnd len="sm" w="sm" type="none"/>
            <a:tailEnd len="sm" w="sm" type="triangle"/>
          </a:ln>
        </p:spPr>
      </p:cxnSp>
      <p:cxnSp>
        <p:nvCxnSpPr>
          <p:cNvPr id="439" name="Google Shape;439;p70"/>
          <p:cNvCxnSpPr>
            <a:stCxn id="431" idx="3"/>
            <a:endCxn id="432" idx="1"/>
          </p:cNvCxnSpPr>
          <p:nvPr/>
        </p:nvCxnSpPr>
        <p:spPr>
          <a:xfrm>
            <a:off x="4219075" y="1632875"/>
            <a:ext cx="751500" cy="0"/>
          </a:xfrm>
          <a:prstGeom prst="straightConnector1">
            <a:avLst/>
          </a:prstGeom>
          <a:noFill/>
          <a:ln cap="flat" cmpd="sng" w="19050">
            <a:solidFill>
              <a:srgbClr val="EAFF6A"/>
            </a:solidFill>
            <a:prstDash val="solid"/>
            <a:round/>
            <a:headEnd len="sm" w="sm" type="none"/>
            <a:tailEnd len="sm" w="sm" type="triangle"/>
          </a:ln>
        </p:spPr>
      </p:cxnSp>
      <p:cxnSp>
        <p:nvCxnSpPr>
          <p:cNvPr id="440" name="Google Shape;440;p70"/>
          <p:cNvCxnSpPr>
            <a:stCxn id="432" idx="3"/>
            <a:endCxn id="433" idx="1"/>
          </p:cNvCxnSpPr>
          <p:nvPr/>
        </p:nvCxnSpPr>
        <p:spPr>
          <a:xfrm>
            <a:off x="6624750" y="1632875"/>
            <a:ext cx="561300" cy="0"/>
          </a:xfrm>
          <a:prstGeom prst="straightConnector1">
            <a:avLst/>
          </a:prstGeom>
          <a:noFill/>
          <a:ln cap="flat" cmpd="sng" w="19050">
            <a:solidFill>
              <a:srgbClr val="EAFF6A"/>
            </a:solidFill>
            <a:prstDash val="solid"/>
            <a:round/>
            <a:headEnd len="sm" w="sm" type="none"/>
            <a:tailEnd len="sm" w="sm" type="triangle"/>
          </a:ln>
        </p:spPr>
      </p:cxnSp>
      <p:cxnSp>
        <p:nvCxnSpPr>
          <p:cNvPr id="441" name="Google Shape;441;p70"/>
          <p:cNvCxnSpPr>
            <a:stCxn id="433" idx="2"/>
            <a:endCxn id="434" idx="0"/>
          </p:cNvCxnSpPr>
          <p:nvPr/>
        </p:nvCxnSpPr>
        <p:spPr>
          <a:xfrm>
            <a:off x="8013125" y="2108225"/>
            <a:ext cx="0" cy="800400"/>
          </a:xfrm>
          <a:prstGeom prst="straightConnector1">
            <a:avLst/>
          </a:prstGeom>
          <a:noFill/>
          <a:ln cap="flat" cmpd="sng" w="19050">
            <a:solidFill>
              <a:srgbClr val="EAFF6A"/>
            </a:solidFill>
            <a:prstDash val="solid"/>
            <a:round/>
            <a:headEnd len="sm" w="sm" type="none"/>
            <a:tailEnd len="sm" w="sm" type="triangle"/>
          </a:ln>
        </p:spPr>
      </p:cxnSp>
      <p:cxnSp>
        <p:nvCxnSpPr>
          <p:cNvPr id="442" name="Google Shape;442;p70"/>
          <p:cNvCxnSpPr>
            <a:stCxn id="434" idx="1"/>
            <a:endCxn id="436" idx="3"/>
          </p:cNvCxnSpPr>
          <p:nvPr/>
        </p:nvCxnSpPr>
        <p:spPr>
          <a:xfrm rot="10800000">
            <a:off x="6624725" y="3383925"/>
            <a:ext cx="561300" cy="0"/>
          </a:xfrm>
          <a:prstGeom prst="straightConnector1">
            <a:avLst/>
          </a:prstGeom>
          <a:noFill/>
          <a:ln cap="flat" cmpd="sng" w="19050">
            <a:solidFill>
              <a:srgbClr val="EAFF6A"/>
            </a:solidFill>
            <a:prstDash val="solid"/>
            <a:round/>
            <a:headEnd len="sm" w="sm" type="none"/>
            <a:tailEnd len="sm" w="sm" type="triangle"/>
          </a:ln>
        </p:spPr>
      </p:cxnSp>
      <p:cxnSp>
        <p:nvCxnSpPr>
          <p:cNvPr id="443" name="Google Shape;443;p70"/>
          <p:cNvCxnSpPr>
            <a:stCxn id="436" idx="1"/>
            <a:endCxn id="435" idx="3"/>
          </p:cNvCxnSpPr>
          <p:nvPr/>
        </p:nvCxnSpPr>
        <p:spPr>
          <a:xfrm rot="10800000">
            <a:off x="4266750" y="3383925"/>
            <a:ext cx="703800" cy="0"/>
          </a:xfrm>
          <a:prstGeom prst="straightConnector1">
            <a:avLst/>
          </a:prstGeom>
          <a:noFill/>
          <a:ln cap="flat" cmpd="sng" w="19050">
            <a:solidFill>
              <a:srgbClr val="EAFF6A"/>
            </a:solidFill>
            <a:prstDash val="solid"/>
            <a:round/>
            <a:headEnd len="sm" w="sm" type="none"/>
            <a:tailEnd len="sm" w="sm" type="triangle"/>
          </a:ln>
        </p:spPr>
      </p:cxnSp>
      <p:cxnSp>
        <p:nvCxnSpPr>
          <p:cNvPr id="444" name="Google Shape;444;p70"/>
          <p:cNvCxnSpPr>
            <a:stCxn id="435" idx="1"/>
            <a:endCxn id="437" idx="3"/>
          </p:cNvCxnSpPr>
          <p:nvPr/>
        </p:nvCxnSpPr>
        <p:spPr>
          <a:xfrm rot="10800000">
            <a:off x="2041525" y="3383925"/>
            <a:ext cx="570900" cy="0"/>
          </a:xfrm>
          <a:prstGeom prst="straightConnector1">
            <a:avLst/>
          </a:prstGeom>
          <a:noFill/>
          <a:ln cap="flat" cmpd="sng" w="19050">
            <a:solidFill>
              <a:srgbClr val="EAFF6A"/>
            </a:solidFill>
            <a:prstDash val="solid"/>
            <a:round/>
            <a:headEnd len="sm" w="sm" type="none"/>
            <a:tailEnd len="sm" w="sm" type="triangle"/>
          </a:ln>
        </p:spPr>
      </p:cxn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pic>
        <p:nvPicPr>
          <p:cNvPr id="449" name="Google Shape;449;p7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50" name="Google Shape;450;p71"/>
          <p:cNvSpPr txBox="1"/>
          <p:nvPr/>
        </p:nvSpPr>
        <p:spPr>
          <a:xfrm>
            <a:off x="4401674" y="1763038"/>
            <a:ext cx="4521900" cy="2093100"/>
          </a:xfrm>
          <a:prstGeom prst="rect">
            <a:avLst/>
          </a:prstGeom>
          <a:noFill/>
          <a:ln>
            <a:noFill/>
          </a:ln>
        </p:spPr>
        <p:txBody>
          <a:bodyPr anchorCtr="0" anchor="ctr" bIns="91425" lIns="91425" spcFirstLastPara="1" rIns="91425" wrap="square" tIns="91425">
            <a:noAutofit/>
          </a:bodyPr>
          <a:lstStyle/>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Esta consiste en la etapa fundamental donde se debe comprender bien el problema que se quiere resolver</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Se debe descomponer el problema en un flujo de procedimientos que involucran una perspectiva </a:t>
            </a:r>
            <a:r>
              <a:rPr lang="es" sz="1350">
                <a:solidFill>
                  <a:schemeClr val="dk1"/>
                </a:solidFill>
                <a:latin typeface="DM Sans"/>
                <a:ea typeface="DM Sans"/>
                <a:cs typeface="DM Sans"/>
                <a:sym typeface="DM Sans"/>
              </a:rPr>
              <a:t>holística</a:t>
            </a:r>
            <a:r>
              <a:rPr lang="es" sz="1350">
                <a:solidFill>
                  <a:schemeClr val="dk1"/>
                </a:solidFill>
                <a:latin typeface="DM Sans"/>
                <a:ea typeface="DM Sans"/>
                <a:cs typeface="DM Sans"/>
                <a:sym typeface="DM Sans"/>
              </a:rPr>
              <a:t> del contexto empresarial </a:t>
            </a:r>
            <a:endParaRPr sz="1350">
              <a:solidFill>
                <a:schemeClr val="dk1"/>
              </a:solidFill>
              <a:latin typeface="DM Sans"/>
              <a:ea typeface="DM Sans"/>
              <a:cs typeface="DM Sans"/>
              <a:sym typeface="DM Sans"/>
            </a:endParaRPr>
          </a:p>
        </p:txBody>
      </p:sp>
      <p:sp>
        <p:nvSpPr>
          <p:cNvPr id="451" name="Google Shape;451;p71"/>
          <p:cNvSpPr/>
          <p:nvPr/>
        </p:nvSpPr>
        <p:spPr>
          <a:xfrm>
            <a:off x="4149850" y="303600"/>
            <a:ext cx="614100" cy="614100"/>
          </a:xfrm>
          <a:prstGeom prst="ellipse">
            <a:avLst/>
          </a:prstGeom>
          <a:solidFill>
            <a:srgbClr val="EA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DM Sans"/>
                <a:ea typeface="DM Sans"/>
                <a:cs typeface="DM Sans"/>
                <a:sym typeface="DM Sans"/>
              </a:rPr>
              <a:t>1</a:t>
            </a:r>
            <a:endParaRPr b="1" sz="2200">
              <a:latin typeface="DM Sans"/>
              <a:ea typeface="DM Sans"/>
              <a:cs typeface="DM Sans"/>
              <a:sym typeface="DM Sans"/>
            </a:endParaRPr>
          </a:p>
        </p:txBody>
      </p:sp>
      <p:sp>
        <p:nvSpPr>
          <p:cNvPr id="452" name="Google Shape;452;p71"/>
          <p:cNvSpPr txBox="1"/>
          <p:nvPr/>
        </p:nvSpPr>
        <p:spPr>
          <a:xfrm>
            <a:off x="4675875" y="261750"/>
            <a:ext cx="42477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Entendimiento de problema</a:t>
            </a:r>
            <a:endParaRPr b="1" sz="4000">
              <a:solidFill>
                <a:schemeClr val="dk1"/>
              </a:solidFill>
              <a:latin typeface="DM Sans"/>
              <a:ea typeface="DM Sans"/>
              <a:cs typeface="DM Sans"/>
              <a:sym typeface="DM Sans"/>
            </a:endParaRPr>
          </a:p>
        </p:txBody>
      </p:sp>
      <p:pic>
        <p:nvPicPr>
          <p:cNvPr id="453" name="Google Shape;453;p71"/>
          <p:cNvPicPr preferRelativeResize="0"/>
          <p:nvPr/>
        </p:nvPicPr>
        <p:blipFill>
          <a:blip r:embed="rId4">
            <a:alphaModFix/>
          </a:blip>
          <a:stretch>
            <a:fillRect/>
          </a:stretch>
        </p:blipFill>
        <p:spPr>
          <a:xfrm>
            <a:off x="0" y="1014900"/>
            <a:ext cx="4294975" cy="32857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72"/>
          <p:cNvSpPr txBox="1"/>
          <p:nvPr/>
        </p:nvSpPr>
        <p:spPr>
          <a:xfrm>
            <a:off x="115750" y="1595388"/>
            <a:ext cx="4521900" cy="2831700"/>
          </a:xfrm>
          <a:prstGeom prst="rect">
            <a:avLst/>
          </a:prstGeom>
          <a:noFill/>
          <a:ln>
            <a:noFill/>
          </a:ln>
        </p:spPr>
        <p:txBody>
          <a:bodyPr anchorCtr="0" anchor="ctr" bIns="91425" lIns="91425" spcFirstLastPara="1" rIns="91425" wrap="square" tIns="91425">
            <a:noAutofit/>
          </a:bodyPr>
          <a:lstStyle/>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Las diferentes fuentes de </a:t>
            </a:r>
            <a:r>
              <a:rPr lang="es" sz="1350">
                <a:solidFill>
                  <a:schemeClr val="dk1"/>
                </a:solidFill>
                <a:latin typeface="DM Sans"/>
                <a:ea typeface="DM Sans"/>
                <a:cs typeface="DM Sans"/>
                <a:sym typeface="DM Sans"/>
              </a:rPr>
              <a:t>información</a:t>
            </a:r>
            <a:r>
              <a:rPr lang="es" sz="1350">
                <a:solidFill>
                  <a:schemeClr val="dk1"/>
                </a:solidFill>
                <a:latin typeface="DM Sans"/>
                <a:ea typeface="DM Sans"/>
                <a:cs typeface="DM Sans"/>
                <a:sym typeface="DM Sans"/>
              </a:rPr>
              <a:t> pueden ser First, Second, Third Party, datos estructurados, semi estructurados o no estructurados, los cuales deben organizarse para tener un esquema lógico eficiente y de fácil manipulación</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Los datos son el resultado de algún proceso de recopilación con ciertos diseños muestrales </a:t>
            </a:r>
            <a:r>
              <a:rPr lang="es" sz="1350">
                <a:solidFill>
                  <a:schemeClr val="dk1"/>
                </a:solidFill>
                <a:latin typeface="DM Sans"/>
                <a:ea typeface="DM Sans"/>
                <a:cs typeface="DM Sans"/>
                <a:sym typeface="DM Sans"/>
              </a:rPr>
              <a:t>estadísticos</a:t>
            </a:r>
            <a:endParaRPr sz="1350">
              <a:solidFill>
                <a:schemeClr val="dk1"/>
              </a:solidFill>
              <a:latin typeface="DM Sans"/>
              <a:ea typeface="DM Sans"/>
              <a:cs typeface="DM Sans"/>
              <a:sym typeface="DM Sans"/>
            </a:endParaRPr>
          </a:p>
        </p:txBody>
      </p:sp>
      <p:sp>
        <p:nvSpPr>
          <p:cNvPr id="459" name="Google Shape;459;p72"/>
          <p:cNvSpPr txBox="1"/>
          <p:nvPr/>
        </p:nvSpPr>
        <p:spPr>
          <a:xfrm>
            <a:off x="601325" y="414150"/>
            <a:ext cx="42477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Extracción de</a:t>
            </a:r>
            <a:r>
              <a:rPr b="1" lang="es" sz="4000">
                <a:solidFill>
                  <a:schemeClr val="dk1"/>
                </a:solidFill>
                <a:latin typeface="DM Sans"/>
                <a:ea typeface="DM Sans"/>
                <a:cs typeface="DM Sans"/>
                <a:sym typeface="DM Sans"/>
              </a:rPr>
              <a:t> datos</a:t>
            </a:r>
            <a:endParaRPr b="1" sz="4000">
              <a:solidFill>
                <a:schemeClr val="dk1"/>
              </a:solidFill>
              <a:latin typeface="DM Sans"/>
              <a:ea typeface="DM Sans"/>
              <a:cs typeface="DM Sans"/>
              <a:sym typeface="DM Sans"/>
            </a:endParaRPr>
          </a:p>
        </p:txBody>
      </p:sp>
      <p:sp>
        <p:nvSpPr>
          <p:cNvPr id="460" name="Google Shape;460;p72"/>
          <p:cNvSpPr/>
          <p:nvPr/>
        </p:nvSpPr>
        <p:spPr>
          <a:xfrm>
            <a:off x="4341155" y="456000"/>
            <a:ext cx="614100" cy="614100"/>
          </a:xfrm>
          <a:prstGeom prst="ellipse">
            <a:avLst/>
          </a:prstGeom>
          <a:solidFill>
            <a:srgbClr val="EA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DM Sans"/>
                <a:ea typeface="DM Sans"/>
                <a:cs typeface="DM Sans"/>
                <a:sym typeface="DM Sans"/>
              </a:rPr>
              <a:t>2</a:t>
            </a:r>
            <a:endParaRPr b="1" sz="2000">
              <a:solidFill>
                <a:schemeClr val="dk1"/>
              </a:solidFill>
              <a:latin typeface="DM Sans"/>
              <a:ea typeface="DM Sans"/>
              <a:cs typeface="DM Sans"/>
              <a:sym typeface="DM Sans"/>
            </a:endParaRPr>
          </a:p>
        </p:txBody>
      </p:sp>
      <p:pic>
        <p:nvPicPr>
          <p:cNvPr id="461" name="Google Shape;461;p72"/>
          <p:cNvPicPr preferRelativeResize="0"/>
          <p:nvPr/>
        </p:nvPicPr>
        <p:blipFill>
          <a:blip r:embed="rId3">
            <a:alphaModFix/>
          </a:blip>
          <a:stretch>
            <a:fillRect/>
          </a:stretch>
        </p:blipFill>
        <p:spPr>
          <a:xfrm>
            <a:off x="5067975" y="824475"/>
            <a:ext cx="3768600" cy="376860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73"/>
          <p:cNvSpPr txBox="1"/>
          <p:nvPr/>
        </p:nvSpPr>
        <p:spPr>
          <a:xfrm>
            <a:off x="4459150" y="917700"/>
            <a:ext cx="4521900" cy="3741900"/>
          </a:xfrm>
          <a:prstGeom prst="rect">
            <a:avLst/>
          </a:prstGeom>
          <a:noFill/>
          <a:ln>
            <a:noFill/>
          </a:ln>
        </p:spPr>
        <p:txBody>
          <a:bodyPr anchorCtr="0" anchor="ctr" bIns="91425" lIns="91425" spcFirstLastPara="1" rIns="91425" wrap="square" tIns="91425">
            <a:noAutofit/>
          </a:bodyPr>
          <a:lstStyle/>
          <a:p>
            <a:pPr indent="0" lvl="0" marL="0" marR="0" rtl="0" algn="just">
              <a:lnSpc>
                <a:spcPct val="150000"/>
              </a:lnSpc>
              <a:spcBef>
                <a:spcPts val="0"/>
              </a:spcBef>
              <a:spcAft>
                <a:spcPts val="0"/>
              </a:spcAft>
              <a:buNone/>
            </a:pPr>
            <a:r>
              <a:rPr lang="es" sz="1350">
                <a:solidFill>
                  <a:schemeClr val="dk1"/>
                </a:solidFill>
                <a:latin typeface="DM Sans"/>
                <a:ea typeface="DM Sans"/>
                <a:cs typeface="DM Sans"/>
                <a:sym typeface="DM Sans"/>
              </a:rPr>
              <a:t>Eliminación de inconsistencias dentro de los datos, se debe lidiar con:</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Elementos duplicados que reducen variedad </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Se debe elegir una estrategia para el manejo de datos nulos (</a:t>
            </a:r>
            <a:r>
              <a:rPr lang="es" sz="1350">
                <a:solidFill>
                  <a:schemeClr val="dk1"/>
                </a:solidFill>
                <a:latin typeface="DM Sans"/>
                <a:ea typeface="DM Sans"/>
                <a:cs typeface="DM Sans"/>
                <a:sym typeface="DM Sans"/>
              </a:rPr>
              <a:t>Imputación</a:t>
            </a:r>
            <a:r>
              <a:rPr lang="es" sz="1350">
                <a:solidFill>
                  <a:schemeClr val="dk1"/>
                </a:solidFill>
                <a:latin typeface="DM Sans"/>
                <a:ea typeface="DM Sans"/>
                <a:cs typeface="DM Sans"/>
                <a:sym typeface="DM Sans"/>
              </a:rPr>
              <a:t>, llenado o eliminación)</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Se debe contar con herramientas para el manejo de </a:t>
            </a:r>
            <a:r>
              <a:rPr lang="es" sz="1350">
                <a:solidFill>
                  <a:schemeClr val="dk1"/>
                </a:solidFill>
                <a:latin typeface="DM Sans"/>
                <a:ea typeface="DM Sans"/>
                <a:cs typeface="DM Sans"/>
                <a:sym typeface="DM Sans"/>
              </a:rPr>
              <a:t>atípicos</a:t>
            </a:r>
            <a:r>
              <a:rPr lang="es" sz="1350">
                <a:solidFill>
                  <a:schemeClr val="dk1"/>
                </a:solidFill>
                <a:latin typeface="DM Sans"/>
                <a:ea typeface="DM Sans"/>
                <a:cs typeface="DM Sans"/>
                <a:sym typeface="DM Sans"/>
              </a:rPr>
              <a:t> (outliers) que afectan la varianza de los estimadores en los modelos</a:t>
            </a:r>
            <a:endParaRPr sz="1350">
              <a:solidFill>
                <a:schemeClr val="dk1"/>
              </a:solidFill>
              <a:latin typeface="DM Sans"/>
              <a:ea typeface="DM Sans"/>
              <a:cs typeface="DM Sans"/>
              <a:sym typeface="DM Sans"/>
            </a:endParaRPr>
          </a:p>
          <a:p>
            <a:pPr indent="0" lvl="0" marL="457200" marR="0" rtl="0" algn="just">
              <a:lnSpc>
                <a:spcPct val="150000"/>
              </a:lnSpc>
              <a:spcBef>
                <a:spcPts val="0"/>
              </a:spcBef>
              <a:spcAft>
                <a:spcPts val="0"/>
              </a:spcAft>
              <a:buNone/>
            </a:pPr>
            <a:r>
              <a:t/>
            </a:r>
            <a:endParaRPr sz="1350">
              <a:solidFill>
                <a:schemeClr val="dk1"/>
              </a:solidFill>
              <a:latin typeface="DM Sans"/>
              <a:ea typeface="DM Sans"/>
              <a:cs typeface="DM Sans"/>
              <a:sym typeface="DM Sans"/>
            </a:endParaRPr>
          </a:p>
        </p:txBody>
      </p:sp>
      <p:sp>
        <p:nvSpPr>
          <p:cNvPr id="467" name="Google Shape;467;p73"/>
          <p:cNvSpPr txBox="1"/>
          <p:nvPr/>
        </p:nvSpPr>
        <p:spPr>
          <a:xfrm>
            <a:off x="4366025" y="274150"/>
            <a:ext cx="48426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Limpieza de datos</a:t>
            </a:r>
            <a:endParaRPr b="1" sz="4000">
              <a:solidFill>
                <a:schemeClr val="dk1"/>
              </a:solidFill>
              <a:latin typeface="DM Sans"/>
              <a:ea typeface="DM Sans"/>
              <a:cs typeface="DM Sans"/>
              <a:sym typeface="DM Sans"/>
            </a:endParaRPr>
          </a:p>
        </p:txBody>
      </p:sp>
      <p:pic>
        <p:nvPicPr>
          <p:cNvPr id="468" name="Google Shape;468;p73"/>
          <p:cNvPicPr preferRelativeResize="0"/>
          <p:nvPr/>
        </p:nvPicPr>
        <p:blipFill>
          <a:blip r:embed="rId3">
            <a:alphaModFix/>
          </a:blip>
          <a:stretch>
            <a:fillRect/>
          </a:stretch>
        </p:blipFill>
        <p:spPr>
          <a:xfrm>
            <a:off x="228850" y="917700"/>
            <a:ext cx="3921000" cy="3921000"/>
          </a:xfrm>
          <a:prstGeom prst="rect">
            <a:avLst/>
          </a:prstGeom>
          <a:noFill/>
          <a:ln>
            <a:noFill/>
          </a:ln>
        </p:spPr>
      </p:pic>
      <p:sp>
        <p:nvSpPr>
          <p:cNvPr id="469" name="Google Shape;469;p73"/>
          <p:cNvSpPr/>
          <p:nvPr/>
        </p:nvSpPr>
        <p:spPr>
          <a:xfrm>
            <a:off x="3751930" y="316000"/>
            <a:ext cx="614100" cy="614100"/>
          </a:xfrm>
          <a:prstGeom prst="ellipse">
            <a:avLst/>
          </a:prstGeom>
          <a:solidFill>
            <a:srgbClr val="EF89D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Helvetica Neue"/>
                <a:ea typeface="Helvetica Neue"/>
                <a:cs typeface="Helvetica Neue"/>
                <a:sym typeface="Helvetica Neue"/>
              </a:rPr>
              <a:t>3</a:t>
            </a:r>
            <a:endParaRPr b="1" sz="2000">
              <a:solidFill>
                <a:schemeClr val="dk1"/>
              </a:solidFill>
              <a:latin typeface="Helvetica Neue"/>
              <a:ea typeface="Helvetica Neue"/>
              <a:cs typeface="Helvetica Neue"/>
              <a:sym typeface="Helvetica Neue"/>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74"/>
          <p:cNvSpPr txBox="1"/>
          <p:nvPr/>
        </p:nvSpPr>
        <p:spPr>
          <a:xfrm>
            <a:off x="68225" y="1719338"/>
            <a:ext cx="4521900" cy="2831700"/>
          </a:xfrm>
          <a:prstGeom prst="rect">
            <a:avLst/>
          </a:prstGeom>
          <a:noFill/>
          <a:ln>
            <a:noFill/>
          </a:ln>
        </p:spPr>
        <p:txBody>
          <a:bodyPr anchorCtr="0" anchor="ctr" bIns="91425" lIns="91425" spcFirstLastPara="1" rIns="91425" wrap="square" tIns="91425">
            <a:noAutofit/>
          </a:bodyPr>
          <a:lstStyle/>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Se deben utilizar herramientas de visualización para poder entender comportamientos y patrones en los datos</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Se deben realizar transformaciones para el </a:t>
            </a:r>
            <a:r>
              <a:rPr lang="es" sz="1350">
                <a:solidFill>
                  <a:schemeClr val="dk1"/>
                </a:solidFill>
                <a:latin typeface="DM Sans"/>
                <a:ea typeface="DM Sans"/>
                <a:cs typeface="DM Sans"/>
                <a:sym typeface="DM Sans"/>
              </a:rPr>
              <a:t>análisis</a:t>
            </a:r>
            <a:r>
              <a:rPr lang="es" sz="1350">
                <a:solidFill>
                  <a:schemeClr val="dk1"/>
                </a:solidFill>
                <a:latin typeface="DM Sans"/>
                <a:ea typeface="DM Sans"/>
                <a:cs typeface="DM Sans"/>
                <a:sym typeface="DM Sans"/>
              </a:rPr>
              <a:t> comparativo de variables </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Un buen desarrollo de esta etapa puede ayudar a comprender mejor las causas que explican el </a:t>
            </a:r>
            <a:r>
              <a:rPr lang="es" sz="1350">
                <a:solidFill>
                  <a:schemeClr val="dk1"/>
                </a:solidFill>
                <a:latin typeface="DM Sans"/>
                <a:ea typeface="DM Sans"/>
                <a:cs typeface="DM Sans"/>
                <a:sym typeface="DM Sans"/>
              </a:rPr>
              <a:t>fenómeno</a:t>
            </a:r>
            <a:r>
              <a:rPr lang="es" sz="1350">
                <a:solidFill>
                  <a:schemeClr val="dk1"/>
                </a:solidFill>
                <a:latin typeface="DM Sans"/>
                <a:ea typeface="DM Sans"/>
                <a:cs typeface="DM Sans"/>
                <a:sym typeface="DM Sans"/>
              </a:rPr>
              <a:t> de estudio generando los primeros insights </a:t>
            </a:r>
            <a:endParaRPr sz="1350">
              <a:solidFill>
                <a:schemeClr val="dk1"/>
              </a:solidFill>
              <a:latin typeface="DM Sans"/>
              <a:ea typeface="DM Sans"/>
              <a:cs typeface="DM Sans"/>
              <a:sym typeface="DM Sans"/>
            </a:endParaRPr>
          </a:p>
        </p:txBody>
      </p:sp>
      <p:sp>
        <p:nvSpPr>
          <p:cNvPr id="475" name="Google Shape;475;p74"/>
          <p:cNvSpPr txBox="1"/>
          <p:nvPr/>
        </p:nvSpPr>
        <p:spPr>
          <a:xfrm>
            <a:off x="390450" y="372300"/>
            <a:ext cx="48489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Exploratory Data Analysis</a:t>
            </a:r>
            <a:endParaRPr b="1" sz="4000">
              <a:solidFill>
                <a:schemeClr val="dk1"/>
              </a:solidFill>
              <a:latin typeface="DM Sans"/>
              <a:ea typeface="DM Sans"/>
              <a:cs typeface="DM Sans"/>
              <a:sym typeface="DM Sans"/>
            </a:endParaRPr>
          </a:p>
        </p:txBody>
      </p:sp>
      <p:pic>
        <p:nvPicPr>
          <p:cNvPr id="476" name="Google Shape;476;p74"/>
          <p:cNvPicPr preferRelativeResize="0"/>
          <p:nvPr/>
        </p:nvPicPr>
        <p:blipFill>
          <a:blip r:embed="rId3">
            <a:alphaModFix/>
          </a:blip>
          <a:stretch>
            <a:fillRect/>
          </a:stretch>
        </p:blipFill>
        <p:spPr>
          <a:xfrm>
            <a:off x="5098025" y="1070100"/>
            <a:ext cx="3768600" cy="3768600"/>
          </a:xfrm>
          <a:prstGeom prst="rect">
            <a:avLst/>
          </a:prstGeom>
          <a:noFill/>
          <a:ln>
            <a:noFill/>
          </a:ln>
        </p:spPr>
      </p:pic>
      <p:sp>
        <p:nvSpPr>
          <p:cNvPr id="477" name="Google Shape;477;p74"/>
          <p:cNvSpPr/>
          <p:nvPr/>
        </p:nvSpPr>
        <p:spPr>
          <a:xfrm>
            <a:off x="4757905" y="414150"/>
            <a:ext cx="614100" cy="614100"/>
          </a:xfrm>
          <a:prstGeom prst="ellipse">
            <a:avLst/>
          </a:prstGeom>
          <a:solidFill>
            <a:srgbClr val="EA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DM Sans"/>
                <a:ea typeface="DM Sans"/>
                <a:cs typeface="DM Sans"/>
                <a:sym typeface="DM Sans"/>
              </a:rPr>
              <a:t>4</a:t>
            </a:r>
            <a:endParaRPr b="1" sz="2000">
              <a:solidFill>
                <a:schemeClr val="dk1"/>
              </a:solidFill>
              <a:latin typeface="DM Sans"/>
              <a:ea typeface="DM Sans"/>
              <a:cs typeface="DM Sans"/>
              <a:sym typeface="DM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0" name="Shape 120"/>
        <p:cNvGrpSpPr/>
        <p:nvPr/>
      </p:nvGrpSpPr>
      <p:grpSpPr>
        <a:xfrm>
          <a:off x="0" y="0"/>
          <a:ext cx="0" cy="0"/>
          <a:chOff x="0" y="0"/>
          <a:chExt cx="0" cy="0"/>
        </a:xfrm>
      </p:grpSpPr>
      <p:cxnSp>
        <p:nvCxnSpPr>
          <p:cNvPr id="121" name="Google Shape;121;p30"/>
          <p:cNvCxnSpPr/>
          <p:nvPr/>
        </p:nvCxnSpPr>
        <p:spPr>
          <a:xfrm rot="10800000">
            <a:off x="3689908" y="1947138"/>
            <a:ext cx="0" cy="2580900"/>
          </a:xfrm>
          <a:prstGeom prst="straightConnector1">
            <a:avLst/>
          </a:prstGeom>
          <a:noFill/>
          <a:ln cap="flat" cmpd="sng" w="9525">
            <a:solidFill>
              <a:srgbClr val="393B43"/>
            </a:solidFill>
            <a:prstDash val="solid"/>
            <a:round/>
            <a:headEnd len="sm" w="sm" type="oval"/>
            <a:tailEnd len="sm" w="sm" type="oval"/>
          </a:ln>
        </p:spPr>
      </p:cxnSp>
      <p:sp>
        <p:nvSpPr>
          <p:cNvPr id="122" name="Google Shape;122;p30"/>
          <p:cNvSpPr/>
          <p:nvPr/>
        </p:nvSpPr>
        <p:spPr>
          <a:xfrm>
            <a:off x="309625" y="1307300"/>
            <a:ext cx="1452900" cy="6399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FFFFFF"/>
                </a:solidFill>
                <a:latin typeface="DM Sans"/>
                <a:ea typeface="DM Sans"/>
                <a:cs typeface="DM Sans"/>
                <a:sym typeface="DM Sans"/>
              </a:rPr>
              <a:t>Modelos Analíticos para Ciencia de Datos I</a:t>
            </a:r>
            <a:endParaRPr sz="1200">
              <a:solidFill>
                <a:srgbClr val="FFFFFF"/>
              </a:solidFill>
              <a:latin typeface="DM Sans"/>
              <a:ea typeface="DM Sans"/>
              <a:cs typeface="DM Sans"/>
              <a:sym typeface="DM Sans"/>
            </a:endParaRPr>
          </a:p>
        </p:txBody>
      </p:sp>
      <p:cxnSp>
        <p:nvCxnSpPr>
          <p:cNvPr id="123" name="Google Shape;123;p30"/>
          <p:cNvCxnSpPr>
            <a:stCxn id="124" idx="0"/>
            <a:endCxn id="122" idx="2"/>
          </p:cNvCxnSpPr>
          <p:nvPr/>
        </p:nvCxnSpPr>
        <p:spPr>
          <a:xfrm rot="10800000">
            <a:off x="1036075" y="1947200"/>
            <a:ext cx="0" cy="1931700"/>
          </a:xfrm>
          <a:prstGeom prst="straightConnector1">
            <a:avLst/>
          </a:prstGeom>
          <a:noFill/>
          <a:ln cap="flat" cmpd="sng" w="9525">
            <a:solidFill>
              <a:srgbClr val="393B43"/>
            </a:solidFill>
            <a:prstDash val="solid"/>
            <a:round/>
            <a:headEnd len="sm" w="sm" type="oval"/>
            <a:tailEnd len="sm" w="sm" type="oval"/>
          </a:ln>
        </p:spPr>
      </p:cxnSp>
      <p:sp>
        <p:nvSpPr>
          <p:cNvPr id="125" name="Google Shape;125;p30"/>
          <p:cNvSpPr/>
          <p:nvPr/>
        </p:nvSpPr>
        <p:spPr>
          <a:xfrm>
            <a:off x="439983" y="3700400"/>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Etapas</a:t>
            </a:r>
            <a:endParaRPr sz="1200">
              <a:solidFill>
                <a:srgbClr val="222222"/>
              </a:solidFill>
              <a:latin typeface="DM Sans"/>
              <a:ea typeface="DM Sans"/>
              <a:cs typeface="DM Sans"/>
              <a:sym typeface="DM Sans"/>
            </a:endParaRPr>
          </a:p>
        </p:txBody>
      </p:sp>
      <p:sp>
        <p:nvSpPr>
          <p:cNvPr id="126" name="Google Shape;126;p30"/>
          <p:cNvSpPr/>
          <p:nvPr/>
        </p:nvSpPr>
        <p:spPr>
          <a:xfrm>
            <a:off x="3093808" y="2371275"/>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Evolución</a:t>
            </a:r>
            <a:endParaRPr sz="1200">
              <a:solidFill>
                <a:srgbClr val="222222"/>
              </a:solidFill>
              <a:latin typeface="DM Sans"/>
              <a:ea typeface="DM Sans"/>
              <a:cs typeface="DM Sans"/>
              <a:sym typeface="DM Sans"/>
            </a:endParaRPr>
          </a:p>
        </p:txBody>
      </p:sp>
      <p:sp>
        <p:nvSpPr>
          <p:cNvPr id="127" name="Google Shape;127;p30"/>
          <p:cNvSpPr/>
          <p:nvPr/>
        </p:nvSpPr>
        <p:spPr>
          <a:xfrm>
            <a:off x="3093808" y="2835675"/>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Importancia</a:t>
            </a:r>
            <a:endParaRPr sz="1200">
              <a:solidFill>
                <a:srgbClr val="222222"/>
              </a:solidFill>
              <a:latin typeface="DM Sans"/>
              <a:ea typeface="DM Sans"/>
              <a:cs typeface="DM Sans"/>
              <a:sym typeface="DM Sans"/>
            </a:endParaRPr>
          </a:p>
        </p:txBody>
      </p:sp>
      <p:sp>
        <p:nvSpPr>
          <p:cNvPr id="128" name="Google Shape;128;p30"/>
          <p:cNvSpPr/>
          <p:nvPr/>
        </p:nvSpPr>
        <p:spPr>
          <a:xfrm>
            <a:off x="3093808" y="3300075"/>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Ventajas</a:t>
            </a:r>
            <a:endParaRPr sz="1200">
              <a:solidFill>
                <a:srgbClr val="222222"/>
              </a:solidFill>
              <a:latin typeface="DM Sans"/>
              <a:ea typeface="DM Sans"/>
              <a:cs typeface="DM Sans"/>
              <a:sym typeface="DM Sans"/>
            </a:endParaRPr>
          </a:p>
        </p:txBody>
      </p:sp>
      <p:sp>
        <p:nvSpPr>
          <p:cNvPr id="129" name="Google Shape;129;p30"/>
          <p:cNvSpPr/>
          <p:nvPr/>
        </p:nvSpPr>
        <p:spPr>
          <a:xfrm>
            <a:off x="3093808" y="3764475"/>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Usuarios</a:t>
            </a:r>
            <a:endParaRPr sz="1200">
              <a:solidFill>
                <a:srgbClr val="222222"/>
              </a:solidFill>
              <a:latin typeface="DM Sans"/>
              <a:ea typeface="DM Sans"/>
              <a:cs typeface="DM Sans"/>
              <a:sym typeface="DM Sans"/>
            </a:endParaRPr>
          </a:p>
        </p:txBody>
      </p:sp>
      <p:sp>
        <p:nvSpPr>
          <p:cNvPr id="130" name="Google Shape;130;p30"/>
          <p:cNvSpPr/>
          <p:nvPr/>
        </p:nvSpPr>
        <p:spPr>
          <a:xfrm>
            <a:off x="3075200" y="1326047"/>
            <a:ext cx="1229400" cy="6024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Machine Learning</a:t>
            </a:r>
            <a:endParaRPr sz="1200">
              <a:solidFill>
                <a:srgbClr val="222222"/>
              </a:solidFill>
              <a:latin typeface="DM Sans"/>
              <a:ea typeface="DM Sans"/>
              <a:cs typeface="DM Sans"/>
              <a:sym typeface="DM Sans"/>
            </a:endParaRPr>
          </a:p>
        </p:txBody>
      </p:sp>
      <p:cxnSp>
        <p:nvCxnSpPr>
          <p:cNvPr id="131" name="Google Shape;131;p30"/>
          <p:cNvCxnSpPr>
            <a:stCxn id="122" idx="3"/>
            <a:endCxn id="130" idx="1"/>
          </p:cNvCxnSpPr>
          <p:nvPr/>
        </p:nvCxnSpPr>
        <p:spPr>
          <a:xfrm>
            <a:off x="1762525" y="1627250"/>
            <a:ext cx="1312800" cy="600"/>
          </a:xfrm>
          <a:prstGeom prst="bentConnector3">
            <a:avLst>
              <a:gd fmla="val 49997" name="adj1"/>
            </a:avLst>
          </a:prstGeom>
          <a:noFill/>
          <a:ln cap="flat" cmpd="sng" w="9525">
            <a:solidFill>
              <a:srgbClr val="CCCCCC"/>
            </a:solidFill>
            <a:prstDash val="solid"/>
            <a:round/>
            <a:headEnd len="med" w="med" type="none"/>
            <a:tailEnd len="med" w="med" type="oval"/>
          </a:ln>
        </p:spPr>
      </p:cxnSp>
      <p:sp>
        <p:nvSpPr>
          <p:cNvPr id="132" name="Google Shape;132;p30"/>
          <p:cNvSpPr/>
          <p:nvPr/>
        </p:nvSpPr>
        <p:spPr>
          <a:xfrm>
            <a:off x="439983" y="2875325"/>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Definición</a:t>
            </a:r>
            <a:endParaRPr sz="1200">
              <a:solidFill>
                <a:srgbClr val="222222"/>
              </a:solidFill>
              <a:latin typeface="DM Sans"/>
              <a:ea typeface="DM Sans"/>
              <a:cs typeface="DM Sans"/>
              <a:sym typeface="DM Sans"/>
            </a:endParaRPr>
          </a:p>
        </p:txBody>
      </p:sp>
      <p:sp>
        <p:nvSpPr>
          <p:cNvPr id="133" name="Google Shape;133;p30"/>
          <p:cNvSpPr/>
          <p:nvPr/>
        </p:nvSpPr>
        <p:spPr>
          <a:xfrm>
            <a:off x="3093808" y="4228863"/>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Fases</a:t>
            </a:r>
            <a:endParaRPr sz="1200">
              <a:solidFill>
                <a:srgbClr val="222222"/>
              </a:solidFill>
              <a:latin typeface="DM Sans"/>
              <a:ea typeface="DM Sans"/>
              <a:cs typeface="DM Sans"/>
              <a:sym typeface="DM Sans"/>
            </a:endParaRPr>
          </a:p>
        </p:txBody>
      </p:sp>
      <p:sp>
        <p:nvSpPr>
          <p:cNvPr id="134" name="Google Shape;134;p30"/>
          <p:cNvSpPr/>
          <p:nvPr/>
        </p:nvSpPr>
        <p:spPr>
          <a:xfrm>
            <a:off x="6190658" y="2825800"/>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Elección del Algoritmo</a:t>
            </a:r>
            <a:endParaRPr sz="1200">
              <a:solidFill>
                <a:srgbClr val="222222"/>
              </a:solidFill>
              <a:latin typeface="DM Sans"/>
              <a:ea typeface="DM Sans"/>
              <a:cs typeface="DM Sans"/>
              <a:sym typeface="DM Sans"/>
            </a:endParaRPr>
          </a:p>
        </p:txBody>
      </p:sp>
      <p:sp>
        <p:nvSpPr>
          <p:cNvPr id="135" name="Google Shape;135;p30"/>
          <p:cNvSpPr/>
          <p:nvPr/>
        </p:nvSpPr>
        <p:spPr>
          <a:xfrm>
            <a:off x="6190650" y="3290200"/>
            <a:ext cx="12294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Entrenamiento</a:t>
            </a:r>
            <a:endParaRPr sz="1200">
              <a:solidFill>
                <a:srgbClr val="222222"/>
              </a:solidFill>
              <a:latin typeface="DM Sans"/>
              <a:ea typeface="DM Sans"/>
              <a:cs typeface="DM Sans"/>
              <a:sym typeface="DM Sans"/>
            </a:endParaRPr>
          </a:p>
        </p:txBody>
      </p:sp>
      <p:sp>
        <p:nvSpPr>
          <p:cNvPr id="136" name="Google Shape;136;p30"/>
          <p:cNvSpPr/>
          <p:nvPr/>
        </p:nvSpPr>
        <p:spPr>
          <a:xfrm>
            <a:off x="6190658" y="3754600"/>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Validación</a:t>
            </a:r>
            <a:endParaRPr sz="1200">
              <a:solidFill>
                <a:srgbClr val="222222"/>
              </a:solidFill>
              <a:latin typeface="DM Sans"/>
              <a:ea typeface="DM Sans"/>
              <a:cs typeface="DM Sans"/>
              <a:sym typeface="DM Sans"/>
            </a:endParaRPr>
          </a:p>
        </p:txBody>
      </p:sp>
      <p:cxnSp>
        <p:nvCxnSpPr>
          <p:cNvPr id="137" name="Google Shape;137;p30"/>
          <p:cNvCxnSpPr>
            <a:stCxn id="133" idx="3"/>
            <a:endCxn id="134" idx="1"/>
          </p:cNvCxnSpPr>
          <p:nvPr/>
        </p:nvCxnSpPr>
        <p:spPr>
          <a:xfrm flipH="1" rot="10800000">
            <a:off x="4286008" y="2991363"/>
            <a:ext cx="1904700" cy="1403100"/>
          </a:xfrm>
          <a:prstGeom prst="bentConnector3">
            <a:avLst>
              <a:gd fmla="val 49999" name="adj1"/>
            </a:avLst>
          </a:prstGeom>
          <a:noFill/>
          <a:ln cap="flat" cmpd="sng" w="9525">
            <a:solidFill>
              <a:srgbClr val="393B43"/>
            </a:solidFill>
            <a:prstDash val="solid"/>
            <a:round/>
            <a:headEnd len="sm" w="sm" type="none"/>
            <a:tailEnd len="sm" w="sm" type="oval"/>
          </a:ln>
        </p:spPr>
      </p:cxnSp>
      <p:sp>
        <p:nvSpPr>
          <p:cNvPr id="138" name="Google Shape;138;p30"/>
          <p:cNvSpPr/>
          <p:nvPr/>
        </p:nvSpPr>
        <p:spPr>
          <a:xfrm>
            <a:off x="6190658" y="4219000"/>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Deploy</a:t>
            </a:r>
            <a:endParaRPr sz="1200">
              <a:solidFill>
                <a:srgbClr val="222222"/>
              </a:solidFill>
              <a:latin typeface="DM Sans"/>
              <a:ea typeface="DM Sans"/>
              <a:cs typeface="DM Sans"/>
              <a:sym typeface="DM Sans"/>
            </a:endParaRPr>
          </a:p>
        </p:txBody>
      </p:sp>
      <p:cxnSp>
        <p:nvCxnSpPr>
          <p:cNvPr id="139" name="Google Shape;139;p30"/>
          <p:cNvCxnSpPr>
            <a:stCxn id="133" idx="3"/>
            <a:endCxn id="135" idx="1"/>
          </p:cNvCxnSpPr>
          <p:nvPr/>
        </p:nvCxnSpPr>
        <p:spPr>
          <a:xfrm flipH="1" rot="10800000">
            <a:off x="4286008" y="3455763"/>
            <a:ext cx="1904700" cy="938700"/>
          </a:xfrm>
          <a:prstGeom prst="bentConnector3">
            <a:avLst>
              <a:gd fmla="val 49998" name="adj1"/>
            </a:avLst>
          </a:prstGeom>
          <a:noFill/>
          <a:ln cap="flat" cmpd="sng" w="9525">
            <a:solidFill>
              <a:srgbClr val="393B43"/>
            </a:solidFill>
            <a:prstDash val="solid"/>
            <a:round/>
            <a:headEnd len="sm" w="sm" type="none"/>
            <a:tailEnd len="sm" w="sm" type="oval"/>
          </a:ln>
        </p:spPr>
      </p:cxnSp>
      <p:cxnSp>
        <p:nvCxnSpPr>
          <p:cNvPr id="140" name="Google Shape;140;p30"/>
          <p:cNvCxnSpPr>
            <a:stCxn id="133" idx="3"/>
            <a:endCxn id="136" idx="1"/>
          </p:cNvCxnSpPr>
          <p:nvPr/>
        </p:nvCxnSpPr>
        <p:spPr>
          <a:xfrm flipH="1" rot="10800000">
            <a:off x="4286008" y="3920163"/>
            <a:ext cx="1904700" cy="474300"/>
          </a:xfrm>
          <a:prstGeom prst="bentConnector3">
            <a:avLst>
              <a:gd fmla="val 49999" name="adj1"/>
            </a:avLst>
          </a:prstGeom>
          <a:noFill/>
          <a:ln cap="flat" cmpd="sng" w="9525">
            <a:solidFill>
              <a:srgbClr val="393B43"/>
            </a:solidFill>
            <a:prstDash val="solid"/>
            <a:round/>
            <a:headEnd len="sm" w="sm" type="none"/>
            <a:tailEnd len="sm" w="sm" type="oval"/>
          </a:ln>
        </p:spPr>
      </p:cxnSp>
      <p:cxnSp>
        <p:nvCxnSpPr>
          <p:cNvPr id="141" name="Google Shape;141;p30"/>
          <p:cNvCxnSpPr>
            <a:stCxn id="133" idx="3"/>
            <a:endCxn id="138" idx="1"/>
          </p:cNvCxnSpPr>
          <p:nvPr/>
        </p:nvCxnSpPr>
        <p:spPr>
          <a:xfrm flipH="1" rot="10800000">
            <a:off x="4286008" y="4384563"/>
            <a:ext cx="1904700" cy="9900"/>
          </a:xfrm>
          <a:prstGeom prst="bentConnector3">
            <a:avLst>
              <a:gd fmla="val 49999" name="adj1"/>
            </a:avLst>
          </a:prstGeom>
          <a:noFill/>
          <a:ln cap="flat" cmpd="sng" w="9525">
            <a:solidFill>
              <a:srgbClr val="393B43"/>
            </a:solidFill>
            <a:prstDash val="solid"/>
            <a:round/>
            <a:headEnd len="sm" w="sm" type="none"/>
            <a:tailEnd len="sm" w="sm" type="oval"/>
          </a:ln>
        </p:spPr>
      </p:cxnSp>
      <p:sp>
        <p:nvSpPr>
          <p:cNvPr id="142" name="Google Shape;142;p30"/>
          <p:cNvSpPr/>
          <p:nvPr/>
        </p:nvSpPr>
        <p:spPr>
          <a:xfrm>
            <a:off x="6191333" y="1414813"/>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Objetivo</a:t>
            </a:r>
            <a:endParaRPr sz="1200">
              <a:solidFill>
                <a:srgbClr val="222222"/>
              </a:solidFill>
              <a:latin typeface="DM Sans"/>
              <a:ea typeface="DM Sans"/>
              <a:cs typeface="DM Sans"/>
              <a:sym typeface="DM Sans"/>
            </a:endParaRPr>
          </a:p>
        </p:txBody>
      </p:sp>
      <p:sp>
        <p:nvSpPr>
          <p:cNvPr id="143" name="Google Shape;143;p30"/>
          <p:cNvSpPr/>
          <p:nvPr/>
        </p:nvSpPr>
        <p:spPr>
          <a:xfrm>
            <a:off x="6191333" y="1879213"/>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Recolección</a:t>
            </a:r>
            <a:endParaRPr sz="1200">
              <a:solidFill>
                <a:srgbClr val="222222"/>
              </a:solidFill>
              <a:latin typeface="DM Sans"/>
              <a:ea typeface="DM Sans"/>
              <a:cs typeface="DM Sans"/>
              <a:sym typeface="DM Sans"/>
            </a:endParaRPr>
          </a:p>
        </p:txBody>
      </p:sp>
      <p:sp>
        <p:nvSpPr>
          <p:cNvPr id="144" name="Google Shape;144;p30"/>
          <p:cNvSpPr/>
          <p:nvPr/>
        </p:nvSpPr>
        <p:spPr>
          <a:xfrm>
            <a:off x="6191333" y="2343613"/>
            <a:ext cx="1192200" cy="3312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Preparación</a:t>
            </a:r>
            <a:endParaRPr sz="1200">
              <a:solidFill>
                <a:srgbClr val="222222"/>
              </a:solidFill>
              <a:latin typeface="DM Sans"/>
              <a:ea typeface="DM Sans"/>
              <a:cs typeface="DM Sans"/>
              <a:sym typeface="DM Sans"/>
            </a:endParaRPr>
          </a:p>
        </p:txBody>
      </p:sp>
      <p:cxnSp>
        <p:nvCxnSpPr>
          <p:cNvPr id="145" name="Google Shape;145;p30"/>
          <p:cNvCxnSpPr>
            <a:stCxn id="133" idx="3"/>
            <a:endCxn id="144" idx="1"/>
          </p:cNvCxnSpPr>
          <p:nvPr/>
        </p:nvCxnSpPr>
        <p:spPr>
          <a:xfrm flipH="1" rot="10800000">
            <a:off x="4286008" y="2509263"/>
            <a:ext cx="1905300" cy="1885200"/>
          </a:xfrm>
          <a:prstGeom prst="bentConnector3">
            <a:avLst>
              <a:gd fmla="val 50000" name="adj1"/>
            </a:avLst>
          </a:prstGeom>
          <a:noFill/>
          <a:ln cap="flat" cmpd="sng" w="9525">
            <a:solidFill>
              <a:srgbClr val="393B43"/>
            </a:solidFill>
            <a:prstDash val="solid"/>
            <a:round/>
            <a:headEnd len="sm" w="sm" type="none"/>
            <a:tailEnd len="sm" w="sm" type="oval"/>
          </a:ln>
        </p:spPr>
      </p:cxnSp>
      <p:cxnSp>
        <p:nvCxnSpPr>
          <p:cNvPr id="146" name="Google Shape;146;p30"/>
          <p:cNvCxnSpPr>
            <a:stCxn id="133" idx="3"/>
            <a:endCxn id="143" idx="1"/>
          </p:cNvCxnSpPr>
          <p:nvPr/>
        </p:nvCxnSpPr>
        <p:spPr>
          <a:xfrm flipH="1" rot="10800000">
            <a:off x="4286008" y="2044863"/>
            <a:ext cx="1905300" cy="2349600"/>
          </a:xfrm>
          <a:prstGeom prst="bentConnector3">
            <a:avLst>
              <a:gd fmla="val 50000" name="adj1"/>
            </a:avLst>
          </a:prstGeom>
          <a:noFill/>
          <a:ln cap="flat" cmpd="sng" w="9525">
            <a:solidFill>
              <a:srgbClr val="393B43"/>
            </a:solidFill>
            <a:prstDash val="solid"/>
            <a:round/>
            <a:headEnd len="sm" w="sm" type="none"/>
            <a:tailEnd len="sm" w="sm" type="oval"/>
          </a:ln>
        </p:spPr>
      </p:cxnSp>
      <p:cxnSp>
        <p:nvCxnSpPr>
          <p:cNvPr id="147" name="Google Shape;147;p30"/>
          <p:cNvCxnSpPr>
            <a:stCxn id="133" idx="3"/>
            <a:endCxn id="142" idx="1"/>
          </p:cNvCxnSpPr>
          <p:nvPr/>
        </p:nvCxnSpPr>
        <p:spPr>
          <a:xfrm flipH="1" rot="10800000">
            <a:off x="4286008" y="1580463"/>
            <a:ext cx="1905300" cy="2814000"/>
          </a:xfrm>
          <a:prstGeom prst="bentConnector3">
            <a:avLst>
              <a:gd fmla="val 50000" name="adj1"/>
            </a:avLst>
          </a:prstGeom>
          <a:noFill/>
          <a:ln cap="flat" cmpd="sng" w="9525">
            <a:solidFill>
              <a:srgbClr val="393B43"/>
            </a:solidFill>
            <a:prstDash val="solid"/>
            <a:round/>
            <a:headEnd len="sm" w="sm" type="none"/>
            <a:tailEnd len="sm" w="sm" type="oval"/>
          </a:ln>
        </p:spPr>
      </p:cxnSp>
      <p:sp>
        <p:nvSpPr>
          <p:cNvPr id="148" name="Google Shape;148;p30"/>
          <p:cNvSpPr/>
          <p:nvPr/>
        </p:nvSpPr>
        <p:spPr>
          <a:xfrm>
            <a:off x="7729375" y="2545407"/>
            <a:ext cx="1192200" cy="4743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Aprendizaje Supervisado</a:t>
            </a:r>
            <a:endParaRPr sz="1200">
              <a:solidFill>
                <a:srgbClr val="222222"/>
              </a:solidFill>
              <a:latin typeface="DM Sans"/>
              <a:ea typeface="DM Sans"/>
              <a:cs typeface="DM Sans"/>
              <a:sym typeface="DM Sans"/>
            </a:endParaRPr>
          </a:p>
        </p:txBody>
      </p:sp>
      <p:sp>
        <p:nvSpPr>
          <p:cNvPr id="149" name="Google Shape;149;p30"/>
          <p:cNvSpPr/>
          <p:nvPr/>
        </p:nvSpPr>
        <p:spPr>
          <a:xfrm>
            <a:off x="7729375" y="3120850"/>
            <a:ext cx="1192200" cy="4743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Aprendizaje No Supervisado</a:t>
            </a:r>
            <a:endParaRPr sz="1200">
              <a:solidFill>
                <a:srgbClr val="222222"/>
              </a:solidFill>
              <a:latin typeface="DM Sans"/>
              <a:ea typeface="DM Sans"/>
              <a:cs typeface="DM Sans"/>
              <a:sym typeface="DM Sans"/>
            </a:endParaRPr>
          </a:p>
        </p:txBody>
      </p:sp>
      <p:cxnSp>
        <p:nvCxnSpPr>
          <p:cNvPr id="150" name="Google Shape;150;p30"/>
          <p:cNvCxnSpPr>
            <a:stCxn id="134" idx="3"/>
            <a:endCxn id="148" idx="1"/>
          </p:cNvCxnSpPr>
          <p:nvPr/>
        </p:nvCxnSpPr>
        <p:spPr>
          <a:xfrm flipH="1" rot="10800000">
            <a:off x="7382858" y="2782600"/>
            <a:ext cx="346500" cy="208800"/>
          </a:xfrm>
          <a:prstGeom prst="bentConnector3">
            <a:avLst>
              <a:gd fmla="val 50002" name="adj1"/>
            </a:avLst>
          </a:prstGeom>
          <a:noFill/>
          <a:ln cap="flat" cmpd="sng" w="9525">
            <a:solidFill>
              <a:srgbClr val="393B43"/>
            </a:solidFill>
            <a:prstDash val="solid"/>
            <a:round/>
            <a:headEnd len="sm" w="sm" type="none"/>
            <a:tailEnd len="sm" w="sm" type="oval"/>
          </a:ln>
        </p:spPr>
      </p:cxnSp>
      <p:cxnSp>
        <p:nvCxnSpPr>
          <p:cNvPr id="151" name="Google Shape;151;p30"/>
          <p:cNvCxnSpPr>
            <a:stCxn id="134" idx="3"/>
            <a:endCxn id="149" idx="1"/>
          </p:cNvCxnSpPr>
          <p:nvPr/>
        </p:nvCxnSpPr>
        <p:spPr>
          <a:xfrm>
            <a:off x="7382858" y="2991400"/>
            <a:ext cx="346500" cy="366600"/>
          </a:xfrm>
          <a:prstGeom prst="bentConnector3">
            <a:avLst>
              <a:gd fmla="val 50002" name="adj1"/>
            </a:avLst>
          </a:prstGeom>
          <a:noFill/>
          <a:ln cap="flat" cmpd="sng" w="9525">
            <a:solidFill>
              <a:srgbClr val="393B43"/>
            </a:solidFill>
            <a:prstDash val="solid"/>
            <a:round/>
            <a:headEnd len="sm" w="sm" type="none"/>
            <a:tailEnd len="sm" w="sm" type="oval"/>
          </a:ln>
        </p:spPr>
      </p:cxnSp>
      <p:sp>
        <p:nvSpPr>
          <p:cNvPr id="152" name="Google Shape;152;p30"/>
          <p:cNvSpPr txBox="1"/>
          <p:nvPr/>
        </p:nvSpPr>
        <p:spPr>
          <a:xfrm>
            <a:off x="884625" y="468275"/>
            <a:ext cx="2461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MAPA DE </a:t>
            </a:r>
            <a:r>
              <a:rPr lang="es" sz="1600">
                <a:solidFill>
                  <a:schemeClr val="dk1"/>
                </a:solidFill>
                <a:latin typeface="DM Sans"/>
                <a:ea typeface="DM Sans"/>
                <a:cs typeface="DM Sans"/>
                <a:sym typeface="DM Sans"/>
              </a:rPr>
              <a:t>CONCEPTOS</a:t>
            </a:r>
            <a:endParaRPr>
              <a:latin typeface="DM Sans"/>
              <a:ea typeface="DM Sans"/>
              <a:cs typeface="DM Sans"/>
              <a:sym typeface="DM Sans"/>
            </a:endParaRPr>
          </a:p>
        </p:txBody>
      </p:sp>
      <p:pic>
        <p:nvPicPr>
          <p:cNvPr id="153" name="Google Shape;153;p30" title="ícono de mapa de contenidos"/>
          <p:cNvPicPr preferRelativeResize="0"/>
          <p:nvPr/>
        </p:nvPicPr>
        <p:blipFill>
          <a:blip r:embed="rId3">
            <a:alphaModFix/>
          </a:blip>
          <a:stretch>
            <a:fillRect/>
          </a:stretch>
        </p:blipFill>
        <p:spPr>
          <a:xfrm>
            <a:off x="586275" y="533519"/>
            <a:ext cx="300599" cy="300618"/>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75"/>
          <p:cNvSpPr txBox="1"/>
          <p:nvPr/>
        </p:nvSpPr>
        <p:spPr>
          <a:xfrm>
            <a:off x="4459150" y="1227550"/>
            <a:ext cx="4521900" cy="3741900"/>
          </a:xfrm>
          <a:prstGeom prst="rect">
            <a:avLst/>
          </a:prstGeom>
          <a:noFill/>
          <a:ln>
            <a:noFill/>
          </a:ln>
        </p:spPr>
        <p:txBody>
          <a:bodyPr anchorCtr="0" anchor="ctr" bIns="91425" lIns="91425" spcFirstLastPara="1" rIns="91425" wrap="square" tIns="91425">
            <a:noAutofit/>
          </a:bodyPr>
          <a:lstStyle/>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También conocido como Feature Selection, consiste en el proceso de seleccionar las </a:t>
            </a:r>
            <a:r>
              <a:rPr lang="es" sz="1350">
                <a:solidFill>
                  <a:schemeClr val="dk1"/>
                </a:solidFill>
                <a:latin typeface="DM Sans"/>
                <a:ea typeface="DM Sans"/>
                <a:cs typeface="DM Sans"/>
                <a:sym typeface="DM Sans"/>
              </a:rPr>
              <a:t>características</a:t>
            </a:r>
            <a:r>
              <a:rPr lang="es" sz="1350">
                <a:solidFill>
                  <a:schemeClr val="dk1"/>
                </a:solidFill>
                <a:latin typeface="DM Sans"/>
                <a:ea typeface="DM Sans"/>
                <a:cs typeface="DM Sans"/>
                <a:sym typeface="DM Sans"/>
              </a:rPr>
              <a:t> (variables) con </a:t>
            </a:r>
            <a:r>
              <a:rPr lang="es" sz="1350">
                <a:solidFill>
                  <a:schemeClr val="dk1"/>
                </a:solidFill>
                <a:latin typeface="DM Sans"/>
                <a:ea typeface="DM Sans"/>
                <a:cs typeface="DM Sans"/>
                <a:sym typeface="DM Sans"/>
              </a:rPr>
              <a:t>más</a:t>
            </a:r>
            <a:r>
              <a:rPr lang="es" sz="1350">
                <a:solidFill>
                  <a:schemeClr val="dk1"/>
                </a:solidFill>
                <a:latin typeface="DM Sans"/>
                <a:ea typeface="DM Sans"/>
                <a:cs typeface="DM Sans"/>
                <a:sym typeface="DM Sans"/>
              </a:rPr>
              <a:t> importancia en la variable a predecir.</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Las variables altamente correlacionadas pueden generar inestabilidad en los modelos por colinealidad</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Existen diversos </a:t>
            </a:r>
            <a:r>
              <a:rPr lang="es" sz="1350">
                <a:solidFill>
                  <a:schemeClr val="dk1"/>
                </a:solidFill>
                <a:latin typeface="DM Sans"/>
                <a:ea typeface="DM Sans"/>
                <a:cs typeface="DM Sans"/>
                <a:sym typeface="DM Sans"/>
              </a:rPr>
              <a:t>métodos y algoritmos para realizar este proceso</a:t>
            </a:r>
            <a:r>
              <a:rPr lang="es" sz="1350">
                <a:solidFill>
                  <a:schemeClr val="dk1"/>
                </a:solidFill>
                <a:latin typeface="DM Sans"/>
                <a:ea typeface="DM Sans"/>
                <a:cs typeface="DM Sans"/>
                <a:sym typeface="DM Sans"/>
              </a:rPr>
              <a:t> (Wrapper, Embebed, Filter)</a:t>
            </a:r>
            <a:endParaRPr sz="1350">
              <a:solidFill>
                <a:schemeClr val="dk1"/>
              </a:solidFill>
              <a:latin typeface="DM Sans"/>
              <a:ea typeface="DM Sans"/>
              <a:cs typeface="DM Sans"/>
              <a:sym typeface="DM Sans"/>
            </a:endParaRPr>
          </a:p>
          <a:p>
            <a:pPr indent="0" lvl="0" marL="457200" marR="0" rtl="0" algn="just">
              <a:lnSpc>
                <a:spcPct val="150000"/>
              </a:lnSpc>
              <a:spcBef>
                <a:spcPts val="0"/>
              </a:spcBef>
              <a:spcAft>
                <a:spcPts val="0"/>
              </a:spcAft>
              <a:buNone/>
            </a:pPr>
            <a:r>
              <a:t/>
            </a:r>
            <a:endParaRPr sz="1600">
              <a:solidFill>
                <a:schemeClr val="dk1"/>
              </a:solidFill>
              <a:latin typeface="Helvetica Neue Light"/>
              <a:ea typeface="Helvetica Neue Light"/>
              <a:cs typeface="Helvetica Neue Light"/>
              <a:sym typeface="Helvetica Neue Light"/>
            </a:endParaRPr>
          </a:p>
        </p:txBody>
      </p:sp>
      <p:sp>
        <p:nvSpPr>
          <p:cNvPr id="483" name="Google Shape;483;p75"/>
          <p:cNvSpPr txBox="1"/>
          <p:nvPr/>
        </p:nvSpPr>
        <p:spPr>
          <a:xfrm>
            <a:off x="4675875" y="261750"/>
            <a:ext cx="42477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Selección de variables</a:t>
            </a:r>
            <a:endParaRPr b="1" sz="4000">
              <a:solidFill>
                <a:schemeClr val="dk1"/>
              </a:solidFill>
              <a:latin typeface="DM Sans"/>
              <a:ea typeface="DM Sans"/>
              <a:cs typeface="DM Sans"/>
              <a:sym typeface="DM Sans"/>
            </a:endParaRPr>
          </a:p>
        </p:txBody>
      </p:sp>
      <p:pic>
        <p:nvPicPr>
          <p:cNvPr id="484" name="Google Shape;484;p75"/>
          <p:cNvPicPr preferRelativeResize="0"/>
          <p:nvPr/>
        </p:nvPicPr>
        <p:blipFill>
          <a:blip r:embed="rId3">
            <a:alphaModFix/>
          </a:blip>
          <a:stretch>
            <a:fillRect/>
          </a:stretch>
        </p:blipFill>
        <p:spPr>
          <a:xfrm>
            <a:off x="190450" y="828150"/>
            <a:ext cx="3921000" cy="3921000"/>
          </a:xfrm>
          <a:prstGeom prst="rect">
            <a:avLst/>
          </a:prstGeom>
          <a:noFill/>
          <a:ln>
            <a:noFill/>
          </a:ln>
        </p:spPr>
      </p:pic>
      <p:sp>
        <p:nvSpPr>
          <p:cNvPr id="485" name="Google Shape;485;p75"/>
          <p:cNvSpPr/>
          <p:nvPr/>
        </p:nvSpPr>
        <p:spPr>
          <a:xfrm>
            <a:off x="3957905" y="303600"/>
            <a:ext cx="614100" cy="614100"/>
          </a:xfrm>
          <a:prstGeom prst="ellipse">
            <a:avLst/>
          </a:prstGeom>
          <a:solidFill>
            <a:srgbClr val="EA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DM Sans"/>
                <a:ea typeface="DM Sans"/>
                <a:cs typeface="DM Sans"/>
                <a:sym typeface="DM Sans"/>
              </a:rPr>
              <a:t>5</a:t>
            </a:r>
            <a:endParaRPr b="1" sz="2000">
              <a:solidFill>
                <a:schemeClr val="dk1"/>
              </a:solidFill>
              <a:latin typeface="DM Sans"/>
              <a:ea typeface="DM Sans"/>
              <a:cs typeface="DM Sans"/>
              <a:sym typeface="DM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76"/>
          <p:cNvSpPr txBox="1"/>
          <p:nvPr/>
        </p:nvSpPr>
        <p:spPr>
          <a:xfrm>
            <a:off x="115750" y="1434263"/>
            <a:ext cx="4521900" cy="2831700"/>
          </a:xfrm>
          <a:prstGeom prst="rect">
            <a:avLst/>
          </a:prstGeom>
          <a:noFill/>
          <a:ln>
            <a:noFill/>
          </a:ln>
        </p:spPr>
        <p:txBody>
          <a:bodyPr anchorCtr="0" anchor="ctr" bIns="91425" lIns="91425" spcFirstLastPara="1" rIns="91425" wrap="square" tIns="91425">
            <a:noAutofit/>
          </a:bodyPr>
          <a:lstStyle/>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Este es uno de los procesos más cruciales en el modelado de ciencia de datos, ya que el algoritmo de aprendizaje automático ayuda a crear un modelo de datos utilizable.</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Hay muchos algoritmos para elegir, el modelo se selecciona en función del problema.</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Tres tipos de aprendizaje: Supervisado (Regresión y Clasificación), No supervisado y Aprendizaje por refuerzo </a:t>
            </a:r>
            <a:endParaRPr sz="1350">
              <a:solidFill>
                <a:schemeClr val="dk1"/>
              </a:solidFill>
              <a:latin typeface="DM Sans"/>
              <a:ea typeface="DM Sans"/>
              <a:cs typeface="DM Sans"/>
              <a:sym typeface="DM Sans"/>
            </a:endParaRPr>
          </a:p>
        </p:txBody>
      </p:sp>
      <p:sp>
        <p:nvSpPr>
          <p:cNvPr id="491" name="Google Shape;491;p76"/>
          <p:cNvSpPr txBox="1"/>
          <p:nvPr/>
        </p:nvSpPr>
        <p:spPr>
          <a:xfrm>
            <a:off x="481325" y="372300"/>
            <a:ext cx="48489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Modelamiento</a:t>
            </a:r>
            <a:endParaRPr b="1" sz="4000">
              <a:solidFill>
                <a:schemeClr val="dk1"/>
              </a:solidFill>
              <a:latin typeface="DM Sans"/>
              <a:ea typeface="DM Sans"/>
              <a:cs typeface="DM Sans"/>
              <a:sym typeface="DM Sans"/>
            </a:endParaRPr>
          </a:p>
        </p:txBody>
      </p:sp>
      <p:pic>
        <p:nvPicPr>
          <p:cNvPr id="492" name="Google Shape;492;p76"/>
          <p:cNvPicPr preferRelativeResize="0"/>
          <p:nvPr/>
        </p:nvPicPr>
        <p:blipFill>
          <a:blip r:embed="rId3">
            <a:alphaModFix/>
          </a:blip>
          <a:stretch>
            <a:fillRect/>
          </a:stretch>
        </p:blipFill>
        <p:spPr>
          <a:xfrm>
            <a:off x="4970675" y="1070100"/>
            <a:ext cx="3726749" cy="3726749"/>
          </a:xfrm>
          <a:prstGeom prst="rect">
            <a:avLst/>
          </a:prstGeom>
          <a:noFill/>
          <a:ln>
            <a:noFill/>
          </a:ln>
        </p:spPr>
      </p:pic>
      <p:sp>
        <p:nvSpPr>
          <p:cNvPr id="493" name="Google Shape;493;p76"/>
          <p:cNvSpPr/>
          <p:nvPr/>
        </p:nvSpPr>
        <p:spPr>
          <a:xfrm>
            <a:off x="4356580" y="456000"/>
            <a:ext cx="614100" cy="614100"/>
          </a:xfrm>
          <a:prstGeom prst="ellipse">
            <a:avLst/>
          </a:prstGeom>
          <a:solidFill>
            <a:srgbClr val="EA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DM Sans"/>
                <a:ea typeface="DM Sans"/>
                <a:cs typeface="DM Sans"/>
                <a:sym typeface="DM Sans"/>
              </a:rPr>
              <a:t>6</a:t>
            </a:r>
            <a:endParaRPr b="1" sz="2000">
              <a:solidFill>
                <a:schemeClr val="dk1"/>
              </a:solidFill>
              <a:latin typeface="DM Sans"/>
              <a:ea typeface="DM Sans"/>
              <a:cs typeface="DM Sans"/>
              <a:sym typeface="DM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77"/>
          <p:cNvSpPr txBox="1"/>
          <p:nvPr/>
        </p:nvSpPr>
        <p:spPr>
          <a:xfrm>
            <a:off x="4213950" y="959550"/>
            <a:ext cx="4709700" cy="3741900"/>
          </a:xfrm>
          <a:prstGeom prst="rect">
            <a:avLst/>
          </a:prstGeom>
          <a:noFill/>
          <a:ln>
            <a:noFill/>
          </a:ln>
        </p:spPr>
        <p:txBody>
          <a:bodyPr anchorCtr="0" anchor="ctr" bIns="91425" lIns="91425" spcFirstLastPara="1" rIns="91425" wrap="square" tIns="91425">
            <a:noAutofit/>
          </a:bodyPr>
          <a:lstStyle/>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Es fundamental comprobar que nuestros esfuerzos de modelado cumplan con las expectativas. </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El modelamiento se aplica a los datos de prueba para verificar precisión y si contiene todas las características deseables.</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Si no se logra la precisión requerida, puede volver a la Fase 5, elegir un modelo de datos alternativo y luego probar el modelo nuevamente. </a:t>
            </a:r>
            <a:endParaRPr sz="1350">
              <a:solidFill>
                <a:schemeClr val="dk1"/>
              </a:solidFill>
              <a:latin typeface="DM Sans"/>
              <a:ea typeface="DM Sans"/>
              <a:cs typeface="DM Sans"/>
              <a:sym typeface="DM Sans"/>
            </a:endParaRPr>
          </a:p>
        </p:txBody>
      </p:sp>
      <p:sp>
        <p:nvSpPr>
          <p:cNvPr id="499" name="Google Shape;499;p77"/>
          <p:cNvSpPr txBox="1"/>
          <p:nvPr/>
        </p:nvSpPr>
        <p:spPr>
          <a:xfrm>
            <a:off x="4675875" y="261750"/>
            <a:ext cx="42477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Validación del modelo</a:t>
            </a:r>
            <a:endParaRPr b="1" sz="4000">
              <a:solidFill>
                <a:schemeClr val="dk1"/>
              </a:solidFill>
              <a:latin typeface="DM Sans"/>
              <a:ea typeface="DM Sans"/>
              <a:cs typeface="DM Sans"/>
              <a:sym typeface="DM Sans"/>
            </a:endParaRPr>
          </a:p>
        </p:txBody>
      </p:sp>
      <p:pic>
        <p:nvPicPr>
          <p:cNvPr id="500" name="Google Shape;500;p77"/>
          <p:cNvPicPr preferRelativeResize="0"/>
          <p:nvPr/>
        </p:nvPicPr>
        <p:blipFill>
          <a:blip r:embed="rId3">
            <a:alphaModFix/>
          </a:blip>
          <a:stretch>
            <a:fillRect/>
          </a:stretch>
        </p:blipFill>
        <p:spPr>
          <a:xfrm>
            <a:off x="228850" y="828150"/>
            <a:ext cx="3921000" cy="3921000"/>
          </a:xfrm>
          <a:prstGeom prst="rect">
            <a:avLst/>
          </a:prstGeom>
          <a:noFill/>
          <a:ln>
            <a:noFill/>
          </a:ln>
        </p:spPr>
      </p:pic>
      <p:sp>
        <p:nvSpPr>
          <p:cNvPr id="501" name="Google Shape;501;p77"/>
          <p:cNvSpPr/>
          <p:nvPr/>
        </p:nvSpPr>
        <p:spPr>
          <a:xfrm>
            <a:off x="4061780" y="345450"/>
            <a:ext cx="614100" cy="614100"/>
          </a:xfrm>
          <a:prstGeom prst="ellipse">
            <a:avLst/>
          </a:prstGeom>
          <a:solidFill>
            <a:srgbClr val="EA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DM Sans"/>
                <a:ea typeface="DM Sans"/>
                <a:cs typeface="DM Sans"/>
                <a:sym typeface="DM Sans"/>
              </a:rPr>
              <a:t>7</a:t>
            </a:r>
            <a:endParaRPr b="1" sz="2000">
              <a:solidFill>
                <a:schemeClr val="dk1"/>
              </a:solidFill>
              <a:latin typeface="DM Sans"/>
              <a:ea typeface="DM Sans"/>
              <a:cs typeface="DM Sans"/>
              <a:sym typeface="DM San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78"/>
          <p:cNvSpPr txBox="1"/>
          <p:nvPr/>
        </p:nvSpPr>
        <p:spPr>
          <a:xfrm>
            <a:off x="115750" y="1434263"/>
            <a:ext cx="4521900" cy="2831700"/>
          </a:xfrm>
          <a:prstGeom prst="rect">
            <a:avLst/>
          </a:prstGeom>
          <a:noFill/>
          <a:ln>
            <a:noFill/>
          </a:ln>
        </p:spPr>
        <p:txBody>
          <a:bodyPr anchorCtr="0" anchor="ctr" bIns="91425" lIns="91425" spcFirstLastPara="1" rIns="91425" wrap="square" tIns="91425">
            <a:noAutofit/>
          </a:bodyPr>
          <a:lstStyle/>
          <a:p>
            <a:pPr indent="-314325" lvl="0" marL="457200" marR="0" rtl="0" algn="just">
              <a:lnSpc>
                <a:spcPct val="150000"/>
              </a:lnSpc>
              <a:spcBef>
                <a:spcPts val="0"/>
              </a:spcBef>
              <a:spcAft>
                <a:spcPts val="0"/>
              </a:spcAft>
              <a:buClr>
                <a:srgbClr val="EF89D2"/>
              </a:buClr>
              <a:buSzPts val="1350"/>
              <a:buFont typeface="DM Sans"/>
              <a:buChar char="✓"/>
            </a:pPr>
            <a:r>
              <a:rPr lang="es" sz="1350">
                <a:solidFill>
                  <a:schemeClr val="dk1"/>
                </a:solidFill>
                <a:latin typeface="DM Sans"/>
                <a:ea typeface="DM Sans"/>
                <a:cs typeface="DM Sans"/>
                <a:sym typeface="DM Sans"/>
              </a:rPr>
              <a:t>El modelo que proporciona los mejores resultados basado en los hallazgos de las pruebas se completa y se implementa en el entorno de producción siempre que se logre el resultado deseado a través de las pruebas adecuadas según las necesidades comerciales. Con esto concluye el proceso de desarrollo del modelo analitico.</a:t>
            </a:r>
            <a:endParaRPr sz="1350">
              <a:solidFill>
                <a:schemeClr val="dk1"/>
              </a:solidFill>
              <a:latin typeface="DM Sans"/>
              <a:ea typeface="DM Sans"/>
              <a:cs typeface="DM Sans"/>
              <a:sym typeface="DM Sans"/>
            </a:endParaRPr>
          </a:p>
        </p:txBody>
      </p:sp>
      <p:sp>
        <p:nvSpPr>
          <p:cNvPr id="507" name="Google Shape;507;p78"/>
          <p:cNvSpPr txBox="1"/>
          <p:nvPr/>
        </p:nvSpPr>
        <p:spPr>
          <a:xfrm>
            <a:off x="400975" y="414150"/>
            <a:ext cx="48489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Despliegue del modelo</a:t>
            </a:r>
            <a:endParaRPr b="1" sz="4000">
              <a:solidFill>
                <a:schemeClr val="dk1"/>
              </a:solidFill>
              <a:latin typeface="DM Sans"/>
              <a:ea typeface="DM Sans"/>
              <a:cs typeface="DM Sans"/>
              <a:sym typeface="DM Sans"/>
            </a:endParaRPr>
          </a:p>
        </p:txBody>
      </p:sp>
      <p:pic>
        <p:nvPicPr>
          <p:cNvPr id="508" name="Google Shape;508;p78"/>
          <p:cNvPicPr preferRelativeResize="0"/>
          <p:nvPr/>
        </p:nvPicPr>
        <p:blipFill>
          <a:blip r:embed="rId3">
            <a:alphaModFix/>
          </a:blip>
          <a:stretch>
            <a:fillRect/>
          </a:stretch>
        </p:blipFill>
        <p:spPr>
          <a:xfrm>
            <a:off x="4932675" y="1070100"/>
            <a:ext cx="3880240" cy="3726749"/>
          </a:xfrm>
          <a:prstGeom prst="rect">
            <a:avLst/>
          </a:prstGeom>
          <a:noFill/>
          <a:ln>
            <a:noFill/>
          </a:ln>
        </p:spPr>
      </p:pic>
      <p:sp>
        <p:nvSpPr>
          <p:cNvPr id="509" name="Google Shape;509;p78"/>
          <p:cNvSpPr/>
          <p:nvPr/>
        </p:nvSpPr>
        <p:spPr>
          <a:xfrm>
            <a:off x="4637655" y="456000"/>
            <a:ext cx="614100" cy="614100"/>
          </a:xfrm>
          <a:prstGeom prst="ellipse">
            <a:avLst/>
          </a:prstGeom>
          <a:solidFill>
            <a:srgbClr val="EA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DM Sans"/>
                <a:ea typeface="DM Sans"/>
                <a:cs typeface="DM Sans"/>
                <a:sym typeface="DM Sans"/>
              </a:rPr>
              <a:t>8</a:t>
            </a:r>
            <a:endParaRPr b="1" sz="2000">
              <a:solidFill>
                <a:schemeClr val="dk1"/>
              </a:solidFill>
              <a:latin typeface="DM Sans"/>
              <a:ea typeface="DM Sans"/>
              <a:cs typeface="DM Sans"/>
              <a:sym typeface="DM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grpSp>
        <p:nvGrpSpPr>
          <p:cNvPr id="514" name="Google Shape;514;p79"/>
          <p:cNvGrpSpPr/>
          <p:nvPr/>
        </p:nvGrpSpPr>
        <p:grpSpPr>
          <a:xfrm>
            <a:off x="473370" y="619431"/>
            <a:ext cx="738905" cy="738905"/>
            <a:chOff x="575612" y="1950748"/>
            <a:chExt cx="431100" cy="431100"/>
          </a:xfrm>
        </p:grpSpPr>
        <p:sp>
          <p:nvSpPr>
            <p:cNvPr id="515" name="Google Shape;515;p79"/>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16" name="Google Shape;516;p79" title="ícono para pensar"/>
            <p:cNvPicPr preferRelativeResize="0"/>
            <p:nvPr/>
          </p:nvPicPr>
          <p:blipFill>
            <a:blip r:embed="rId3">
              <a:alphaModFix/>
            </a:blip>
            <a:stretch>
              <a:fillRect/>
            </a:stretch>
          </p:blipFill>
          <p:spPr>
            <a:xfrm>
              <a:off x="655125" y="2030288"/>
              <a:ext cx="272000" cy="272000"/>
            </a:xfrm>
            <a:prstGeom prst="rect">
              <a:avLst/>
            </a:prstGeom>
            <a:noFill/>
            <a:ln>
              <a:noFill/>
            </a:ln>
          </p:spPr>
        </p:pic>
      </p:grpSp>
      <p:sp>
        <p:nvSpPr>
          <p:cNvPr id="517" name="Google Shape;517;p79"/>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Para pensar</a:t>
            </a:r>
            <a:endParaRPr b="1" sz="3500">
              <a:solidFill>
                <a:srgbClr val="EAFF6A"/>
              </a:solidFill>
              <a:latin typeface="DM Sans"/>
              <a:ea typeface="DM Sans"/>
              <a:cs typeface="DM Sans"/>
              <a:sym typeface="DM Sans"/>
            </a:endParaRPr>
          </a:p>
        </p:txBody>
      </p:sp>
      <p:sp>
        <p:nvSpPr>
          <p:cNvPr id="518" name="Google Shape;518;p79"/>
          <p:cNvSpPr txBox="1"/>
          <p:nvPr/>
        </p:nvSpPr>
        <p:spPr>
          <a:xfrm>
            <a:off x="473350" y="1626100"/>
            <a:ext cx="83388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500">
                <a:solidFill>
                  <a:srgbClr val="B7B7B7"/>
                </a:solidFill>
                <a:latin typeface="DM Sans"/>
                <a:ea typeface="DM Sans"/>
                <a:cs typeface="DM Sans"/>
                <a:sym typeface="DM Sans"/>
              </a:rPr>
              <a:t>¿Cúal de las 8 etapas de modelos analiticos consideran que son las más relevantes en la resolución de un problema?</a:t>
            </a:r>
            <a:endParaRPr sz="2500">
              <a:solidFill>
                <a:srgbClr val="B7B7B7"/>
              </a:solidFill>
              <a:latin typeface="DM Sans"/>
              <a:ea typeface="DM Sans"/>
              <a:cs typeface="DM Sans"/>
              <a:sym typeface="DM Sans"/>
            </a:endParaRPr>
          </a:p>
        </p:txBody>
      </p:sp>
      <p:sp>
        <p:nvSpPr>
          <p:cNvPr id="519" name="Google Shape;519;p79"/>
          <p:cNvSpPr txBox="1"/>
          <p:nvPr/>
        </p:nvSpPr>
        <p:spPr>
          <a:xfrm>
            <a:off x="473350" y="4109575"/>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000">
                <a:solidFill>
                  <a:schemeClr val="accent5"/>
                </a:solidFill>
                <a:latin typeface="DM Sans"/>
                <a:ea typeface="DM Sans"/>
                <a:cs typeface="DM Sans"/>
                <a:sym typeface="DM Sans"/>
              </a:rPr>
              <a:t>Contesta mediante el chat de Zoom </a:t>
            </a:r>
            <a:endParaRPr sz="2000">
              <a:solidFill>
                <a:srgbClr val="83AEFB"/>
              </a:solidFill>
              <a:latin typeface="DM Sans"/>
              <a:ea typeface="DM Sans"/>
              <a:cs typeface="DM Sans"/>
              <a:sym typeface="DM Sans"/>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80"/>
          <p:cNvSpPr txBox="1"/>
          <p:nvPr/>
        </p:nvSpPr>
        <p:spPr>
          <a:xfrm>
            <a:off x="1392488" y="1842225"/>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lt1"/>
                </a:solidFill>
                <a:latin typeface="DM Sans"/>
                <a:ea typeface="DM Sans"/>
                <a:cs typeface="DM Sans"/>
                <a:sym typeface="DM Sans"/>
              </a:rPr>
              <a:t>Conceptos </a:t>
            </a:r>
            <a:r>
              <a:rPr b="1" lang="es" sz="4000">
                <a:solidFill>
                  <a:srgbClr val="EAFF6A"/>
                </a:solidFill>
                <a:latin typeface="DM Sans"/>
                <a:ea typeface="DM Sans"/>
                <a:cs typeface="DM Sans"/>
                <a:sym typeface="DM Sans"/>
              </a:rPr>
              <a:t>complementarios</a:t>
            </a:r>
            <a:endParaRPr b="1" sz="4000">
              <a:solidFill>
                <a:srgbClr val="EAFF6A"/>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lt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lt1"/>
              </a:solidFill>
              <a:latin typeface="DM Sans"/>
              <a:ea typeface="DM Sans"/>
              <a:cs typeface="DM Sans"/>
              <a:sym typeface="DM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81"/>
          <p:cNvSpPr txBox="1"/>
          <p:nvPr/>
        </p:nvSpPr>
        <p:spPr>
          <a:xfrm>
            <a:off x="433800" y="901696"/>
            <a:ext cx="7841400" cy="3987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Conceptos complementarios</a:t>
            </a:r>
            <a:endParaRPr b="1" sz="4000">
              <a:solidFill>
                <a:schemeClr val="dk1"/>
              </a:solidFill>
              <a:latin typeface="DM Sans"/>
              <a:ea typeface="DM Sans"/>
              <a:cs typeface="DM Sans"/>
              <a:sym typeface="DM Sans"/>
            </a:endParaRPr>
          </a:p>
        </p:txBody>
      </p:sp>
      <p:sp>
        <p:nvSpPr>
          <p:cNvPr id="530" name="Google Shape;530;p81"/>
          <p:cNvSpPr txBox="1"/>
          <p:nvPr/>
        </p:nvSpPr>
        <p:spPr>
          <a:xfrm>
            <a:off x="739774" y="1473925"/>
            <a:ext cx="5655600" cy="20931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A90FF"/>
              </a:buClr>
              <a:buSzPts val="1350"/>
              <a:buChar char="✓"/>
            </a:pPr>
            <a:r>
              <a:rPr lang="es" sz="1350">
                <a:solidFill>
                  <a:schemeClr val="dk1"/>
                </a:solidFill>
                <a:latin typeface="DM Sans"/>
                <a:ea typeface="DM Sans"/>
                <a:cs typeface="DM Sans"/>
                <a:sym typeface="DM Sans"/>
              </a:rPr>
              <a:t>En el </a:t>
            </a:r>
            <a:r>
              <a:rPr b="1" lang="es" sz="1350">
                <a:solidFill>
                  <a:schemeClr val="dk1"/>
                </a:solidFill>
                <a:latin typeface="DM Sans"/>
                <a:ea typeface="DM Sans"/>
                <a:cs typeface="DM Sans"/>
                <a:sym typeface="DM Sans"/>
              </a:rPr>
              <a:t>aprendizaje basado en máquina</a:t>
            </a:r>
            <a:r>
              <a:rPr lang="es" sz="1350">
                <a:solidFill>
                  <a:schemeClr val="dk1"/>
                </a:solidFill>
                <a:latin typeface="DM Sans"/>
                <a:ea typeface="DM Sans"/>
                <a:cs typeface="DM Sans"/>
                <a:sym typeface="DM Sans"/>
              </a:rPr>
              <a:t> 👉 un destino se conoce como etiqueta o target.</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A90FF"/>
              </a:buClr>
              <a:buSzPts val="1350"/>
              <a:buChar char="✓"/>
            </a:pPr>
            <a:r>
              <a:rPr lang="es" sz="1350">
                <a:solidFill>
                  <a:schemeClr val="dk1"/>
                </a:solidFill>
                <a:latin typeface="DM Sans"/>
                <a:ea typeface="DM Sans"/>
                <a:cs typeface="DM Sans"/>
                <a:sym typeface="DM Sans"/>
              </a:rPr>
              <a:t>En </a:t>
            </a:r>
            <a:r>
              <a:rPr b="1" lang="es" sz="1350">
                <a:solidFill>
                  <a:schemeClr val="dk1"/>
                </a:solidFill>
                <a:latin typeface="DM Sans"/>
                <a:ea typeface="DM Sans"/>
                <a:cs typeface="DM Sans"/>
                <a:sym typeface="DM Sans"/>
              </a:rPr>
              <a:t>estadística</a:t>
            </a:r>
            <a:r>
              <a:rPr lang="es" sz="1350">
                <a:solidFill>
                  <a:schemeClr val="dk1"/>
                </a:solidFill>
                <a:latin typeface="DM Sans"/>
                <a:ea typeface="DM Sans"/>
                <a:cs typeface="DM Sans"/>
                <a:sym typeface="DM Sans"/>
              </a:rPr>
              <a:t> 👉  un destino se conoce como variable dependiente.</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A90FF"/>
              </a:buClr>
              <a:buSzPts val="1350"/>
              <a:buChar char="✓"/>
            </a:pPr>
            <a:r>
              <a:rPr lang="es" sz="1350">
                <a:solidFill>
                  <a:schemeClr val="dk1"/>
                </a:solidFill>
                <a:latin typeface="DM Sans"/>
                <a:ea typeface="DM Sans"/>
                <a:cs typeface="DM Sans"/>
                <a:sym typeface="DM Sans"/>
              </a:rPr>
              <a:t>Una variable en estadística 👉 se conoce como característica en el </a:t>
            </a:r>
            <a:r>
              <a:rPr b="1" lang="es" sz="1350">
                <a:solidFill>
                  <a:schemeClr val="dk1"/>
                </a:solidFill>
                <a:latin typeface="DM Sans"/>
                <a:ea typeface="DM Sans"/>
                <a:cs typeface="DM Sans"/>
                <a:sym typeface="DM Sans"/>
              </a:rPr>
              <a:t>Machine Learning o Feature</a:t>
            </a:r>
            <a:r>
              <a:rPr lang="es" sz="1350">
                <a:solidFill>
                  <a:schemeClr val="dk1"/>
                </a:solidFill>
                <a:latin typeface="DM Sans"/>
                <a:ea typeface="DM Sans"/>
                <a:cs typeface="DM Sans"/>
                <a:sym typeface="DM Sans"/>
              </a:rPr>
              <a:t>.</a:t>
            </a:r>
            <a:endParaRPr sz="1350">
              <a:solidFill>
                <a:schemeClr val="dk1"/>
              </a:solidFill>
              <a:latin typeface="DM Sans"/>
              <a:ea typeface="DM Sans"/>
              <a:cs typeface="DM Sans"/>
              <a:sym typeface="DM Sans"/>
            </a:endParaRPr>
          </a:p>
          <a:p>
            <a:pPr indent="-269875" lvl="0" marL="285750" marR="0" rtl="0" algn="just">
              <a:lnSpc>
                <a:spcPct val="150000"/>
              </a:lnSpc>
              <a:spcBef>
                <a:spcPts val="0"/>
              </a:spcBef>
              <a:spcAft>
                <a:spcPts val="0"/>
              </a:spcAft>
              <a:buClr>
                <a:srgbClr val="EA90FF"/>
              </a:buClr>
              <a:buSzPts val="1350"/>
              <a:buChar char="✓"/>
            </a:pPr>
            <a:r>
              <a:rPr lang="es" sz="1350">
                <a:solidFill>
                  <a:schemeClr val="dk1"/>
                </a:solidFill>
                <a:latin typeface="DM Sans"/>
                <a:ea typeface="DM Sans"/>
                <a:cs typeface="DM Sans"/>
                <a:sym typeface="DM Sans"/>
              </a:rPr>
              <a:t>Una transformación, en </a:t>
            </a:r>
            <a:r>
              <a:rPr b="1" lang="es" sz="1350">
                <a:solidFill>
                  <a:schemeClr val="dk1"/>
                </a:solidFill>
                <a:latin typeface="DM Sans"/>
                <a:ea typeface="DM Sans"/>
                <a:cs typeface="DM Sans"/>
                <a:sym typeface="DM Sans"/>
              </a:rPr>
              <a:t>estadística</a:t>
            </a:r>
            <a:r>
              <a:rPr lang="es" sz="1350">
                <a:solidFill>
                  <a:schemeClr val="dk1"/>
                </a:solidFill>
                <a:latin typeface="DM Sans"/>
                <a:ea typeface="DM Sans"/>
                <a:cs typeface="DM Sans"/>
                <a:sym typeface="DM Sans"/>
              </a:rPr>
              <a:t> 👉 se conoce como creación de característica en el ML. </a:t>
            </a:r>
            <a:endParaRPr sz="1350">
              <a:latin typeface="DM Sans"/>
              <a:ea typeface="DM Sans"/>
              <a:cs typeface="DM Sans"/>
              <a:sym typeface="DM Sans"/>
            </a:endParaRPr>
          </a:p>
        </p:txBody>
      </p:sp>
      <p:pic>
        <p:nvPicPr>
          <p:cNvPr id="531" name="Google Shape;531;p81"/>
          <p:cNvPicPr preferRelativeResize="0"/>
          <p:nvPr/>
        </p:nvPicPr>
        <p:blipFill>
          <a:blip r:embed="rId3">
            <a:alphaModFix/>
          </a:blip>
          <a:stretch>
            <a:fillRect/>
          </a:stretch>
        </p:blipFill>
        <p:spPr>
          <a:xfrm>
            <a:off x="6957825" y="2268813"/>
            <a:ext cx="1077350" cy="107735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82"/>
          <p:cNvSpPr txBox="1"/>
          <p:nvPr/>
        </p:nvSpPr>
        <p:spPr>
          <a:xfrm>
            <a:off x="582525" y="857375"/>
            <a:ext cx="7337100" cy="5094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7 conceptos claves</a:t>
            </a:r>
            <a:endParaRPr b="1" sz="4000">
              <a:solidFill>
                <a:schemeClr val="dk1"/>
              </a:solidFill>
              <a:latin typeface="DM Sans"/>
              <a:ea typeface="DM Sans"/>
              <a:cs typeface="DM Sans"/>
              <a:sym typeface="DM Sans"/>
            </a:endParaRPr>
          </a:p>
        </p:txBody>
      </p:sp>
      <p:sp>
        <p:nvSpPr>
          <p:cNvPr id="537" name="Google Shape;537;p82"/>
          <p:cNvSpPr txBox="1"/>
          <p:nvPr/>
        </p:nvSpPr>
        <p:spPr>
          <a:xfrm>
            <a:off x="396600" y="1766100"/>
            <a:ext cx="3891600" cy="20931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None/>
            </a:pPr>
            <a:r>
              <a:rPr lang="es" sz="1350">
                <a:solidFill>
                  <a:schemeClr val="dk1"/>
                </a:solidFill>
                <a:latin typeface="DM Sans"/>
                <a:ea typeface="DM Sans"/>
                <a:cs typeface="DM Sans"/>
                <a:sym typeface="DM Sans"/>
              </a:rPr>
              <a:t>que se deben tener presentes:</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Features (Variables):</a:t>
            </a:r>
            <a:r>
              <a:rPr lang="es" sz="1350">
                <a:solidFill>
                  <a:schemeClr val="dk1"/>
                </a:solidFill>
                <a:latin typeface="DM Sans"/>
                <a:ea typeface="DM Sans"/>
                <a:cs typeface="DM Sans"/>
                <a:sym typeface="DM Sans"/>
              </a:rPr>
              <a:t> atributos que describen las instancias en el dataset</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Feature selection:</a:t>
            </a:r>
            <a:r>
              <a:rPr lang="es" sz="1350">
                <a:solidFill>
                  <a:schemeClr val="dk1"/>
                </a:solidFill>
                <a:latin typeface="DM Sans"/>
                <a:ea typeface="DM Sans"/>
                <a:cs typeface="DM Sans"/>
                <a:sym typeface="DM Sans"/>
              </a:rPr>
              <a:t> proceso de seleccionar las variables </a:t>
            </a:r>
            <a:r>
              <a:rPr lang="es" sz="1350">
                <a:solidFill>
                  <a:schemeClr val="dk1"/>
                </a:solidFill>
                <a:latin typeface="DM Sans"/>
                <a:ea typeface="DM Sans"/>
                <a:cs typeface="DM Sans"/>
                <a:sym typeface="DM Sans"/>
              </a:rPr>
              <a:t>óptimas</a:t>
            </a:r>
            <a:r>
              <a:rPr lang="es" sz="1350">
                <a:solidFill>
                  <a:schemeClr val="dk1"/>
                </a:solidFill>
                <a:latin typeface="DM Sans"/>
                <a:ea typeface="DM Sans"/>
                <a:cs typeface="DM Sans"/>
                <a:sym typeface="DM Sans"/>
              </a:rPr>
              <a:t> para incluir en la fase de entrenamiento</a:t>
            </a:r>
            <a:endParaRPr sz="1350">
              <a:solidFill>
                <a:schemeClr val="dk1"/>
              </a:solidFill>
              <a:latin typeface="DM Sans"/>
              <a:ea typeface="DM Sans"/>
              <a:cs typeface="DM Sans"/>
              <a:sym typeface="DM Sans"/>
            </a:endParaRPr>
          </a:p>
          <a:p>
            <a:pPr indent="-314325" lvl="0" marL="457200" marR="0" rtl="0" algn="just">
              <a:lnSpc>
                <a:spcPct val="150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Dataset: </a:t>
            </a:r>
            <a:r>
              <a:rPr lang="es" sz="1350">
                <a:solidFill>
                  <a:schemeClr val="dk1"/>
                </a:solidFill>
                <a:latin typeface="DM Sans"/>
                <a:ea typeface="DM Sans"/>
                <a:cs typeface="DM Sans"/>
                <a:sym typeface="DM Sans"/>
              </a:rPr>
              <a:t>información de insumo, material vital para el desarrollo de modelos</a:t>
            </a:r>
            <a:endParaRPr sz="1350">
              <a:solidFill>
                <a:schemeClr val="dk1"/>
              </a:solidFill>
              <a:latin typeface="DM Sans"/>
              <a:ea typeface="DM Sans"/>
              <a:cs typeface="DM Sans"/>
              <a:sym typeface="DM Sans"/>
            </a:endParaRPr>
          </a:p>
        </p:txBody>
      </p:sp>
      <p:sp>
        <p:nvSpPr>
          <p:cNvPr id="538" name="Google Shape;538;p82"/>
          <p:cNvSpPr txBox="1"/>
          <p:nvPr/>
        </p:nvSpPr>
        <p:spPr>
          <a:xfrm>
            <a:off x="4684925" y="1710375"/>
            <a:ext cx="4226400" cy="3000000"/>
          </a:xfrm>
          <a:prstGeom prst="rect">
            <a:avLst/>
          </a:prstGeom>
          <a:noFill/>
          <a:ln>
            <a:noFill/>
          </a:ln>
        </p:spPr>
        <p:txBody>
          <a:bodyPr anchorCtr="0" anchor="t" bIns="91425" lIns="91425" spcFirstLastPara="1" rIns="91425" wrap="square" tIns="91425">
            <a:noAutofit/>
          </a:bodyPr>
          <a:lstStyle/>
          <a:p>
            <a:pPr indent="-314325" lvl="0" marL="457200" rtl="0" algn="just">
              <a:lnSpc>
                <a:spcPct val="150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Aprendizaje y entrenamiento:</a:t>
            </a:r>
            <a:r>
              <a:rPr lang="es" sz="1350">
                <a:solidFill>
                  <a:schemeClr val="dk1"/>
                </a:solidFill>
                <a:latin typeface="DM Sans"/>
                <a:ea typeface="DM Sans"/>
                <a:cs typeface="DM Sans"/>
                <a:sym typeface="DM Sans"/>
              </a:rPr>
              <a:t> entendimiento de patrones involucrados </a:t>
            </a:r>
            <a:endParaRPr sz="1350">
              <a:solidFill>
                <a:schemeClr val="dk1"/>
              </a:solidFill>
              <a:latin typeface="DM Sans"/>
              <a:ea typeface="DM Sans"/>
              <a:cs typeface="DM Sans"/>
              <a:sym typeface="DM Sans"/>
            </a:endParaRPr>
          </a:p>
          <a:p>
            <a:pPr indent="-314325" lvl="0" marL="457200" rtl="0" algn="just">
              <a:lnSpc>
                <a:spcPct val="150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Tuning: </a:t>
            </a:r>
            <a:r>
              <a:rPr lang="es" sz="1350">
                <a:solidFill>
                  <a:schemeClr val="dk1"/>
                </a:solidFill>
                <a:latin typeface="DM Sans"/>
                <a:ea typeface="DM Sans"/>
                <a:cs typeface="DM Sans"/>
                <a:sym typeface="DM Sans"/>
              </a:rPr>
              <a:t>optimizacion de parametros de un algoritmo hasta encontrar la mejor combinación </a:t>
            </a:r>
            <a:endParaRPr sz="1350">
              <a:solidFill>
                <a:schemeClr val="dk1"/>
              </a:solidFill>
              <a:latin typeface="DM Sans"/>
              <a:ea typeface="DM Sans"/>
              <a:cs typeface="DM Sans"/>
              <a:sym typeface="DM Sans"/>
            </a:endParaRPr>
          </a:p>
          <a:p>
            <a:pPr indent="-314325" lvl="0" marL="457200" rtl="0" algn="just">
              <a:lnSpc>
                <a:spcPct val="150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Modelos:</a:t>
            </a:r>
            <a:r>
              <a:rPr lang="es" sz="1350">
                <a:solidFill>
                  <a:schemeClr val="dk1"/>
                </a:solidFill>
                <a:latin typeface="DM Sans"/>
                <a:ea typeface="DM Sans"/>
                <a:cs typeface="DM Sans"/>
                <a:sym typeface="DM Sans"/>
              </a:rPr>
              <a:t> Estructuras matemáticas que se utilizan para obtener insights y predicciones</a:t>
            </a:r>
            <a:endParaRPr sz="1350">
              <a:solidFill>
                <a:schemeClr val="dk1"/>
              </a:solidFill>
              <a:latin typeface="DM Sans"/>
              <a:ea typeface="DM Sans"/>
              <a:cs typeface="DM Sans"/>
              <a:sym typeface="DM Sans"/>
            </a:endParaRPr>
          </a:p>
          <a:p>
            <a:pPr indent="-314325" lvl="0" marL="457200" rtl="0" algn="just">
              <a:lnSpc>
                <a:spcPct val="150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Validación:</a:t>
            </a:r>
            <a:r>
              <a:rPr lang="es" sz="1350">
                <a:solidFill>
                  <a:schemeClr val="dk1"/>
                </a:solidFill>
                <a:latin typeface="DM Sans"/>
                <a:ea typeface="DM Sans"/>
                <a:cs typeface="DM Sans"/>
                <a:sym typeface="DM Sans"/>
              </a:rPr>
              <a:t> proceso para validar desempeño de modelos</a:t>
            </a:r>
            <a:endParaRPr sz="1350">
              <a:solidFill>
                <a:schemeClr val="dk1"/>
              </a:solidFill>
              <a:latin typeface="DM Sans"/>
              <a:ea typeface="DM Sans"/>
              <a:cs typeface="DM Sans"/>
              <a:sym typeface="DM Sans"/>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83"/>
          <p:cNvSpPr txBox="1"/>
          <p:nvPr/>
        </p:nvSpPr>
        <p:spPr>
          <a:xfrm>
            <a:off x="508700" y="808795"/>
            <a:ext cx="7841400" cy="3540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Flujo de trabajo</a:t>
            </a:r>
            <a:endParaRPr b="1" sz="4000">
              <a:solidFill>
                <a:schemeClr val="dk1"/>
              </a:solidFill>
              <a:latin typeface="DM Sans"/>
              <a:ea typeface="DM Sans"/>
              <a:cs typeface="DM Sans"/>
              <a:sym typeface="DM Sans"/>
            </a:endParaRPr>
          </a:p>
        </p:txBody>
      </p:sp>
      <p:sp>
        <p:nvSpPr>
          <p:cNvPr id="544" name="Google Shape;544;p83"/>
          <p:cNvSpPr txBox="1"/>
          <p:nvPr/>
        </p:nvSpPr>
        <p:spPr>
          <a:xfrm>
            <a:off x="508700" y="1833350"/>
            <a:ext cx="3407700" cy="20931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None/>
            </a:pPr>
            <a:r>
              <a:rPr lang="es" sz="1350">
                <a:solidFill>
                  <a:schemeClr val="dk1"/>
                </a:solidFill>
                <a:latin typeface="DM Sans"/>
                <a:ea typeface="DM Sans"/>
                <a:cs typeface="DM Sans"/>
                <a:sym typeface="DM Sans"/>
              </a:rPr>
              <a:t>A continuación se ilustra el flujo </a:t>
            </a:r>
            <a:r>
              <a:rPr lang="es" sz="1350">
                <a:solidFill>
                  <a:schemeClr val="dk1"/>
                </a:solidFill>
                <a:latin typeface="DM Sans"/>
                <a:ea typeface="DM Sans"/>
                <a:cs typeface="DM Sans"/>
                <a:sym typeface="DM Sans"/>
              </a:rPr>
              <a:t>típico</a:t>
            </a:r>
            <a:r>
              <a:rPr lang="es" sz="1350">
                <a:solidFill>
                  <a:schemeClr val="dk1"/>
                </a:solidFill>
                <a:latin typeface="DM Sans"/>
                <a:ea typeface="DM Sans"/>
                <a:cs typeface="DM Sans"/>
                <a:sym typeface="DM Sans"/>
              </a:rPr>
              <a:t> de trabajo para el </a:t>
            </a:r>
            <a:r>
              <a:rPr b="1" lang="es" sz="1350">
                <a:solidFill>
                  <a:schemeClr val="dk1"/>
                </a:solidFill>
                <a:latin typeface="DM Sans"/>
                <a:ea typeface="DM Sans"/>
                <a:cs typeface="DM Sans"/>
                <a:sym typeface="DM Sans"/>
              </a:rPr>
              <a:t>Aprendizaje supervisado</a:t>
            </a:r>
            <a:r>
              <a:rPr lang="es" sz="1350">
                <a:solidFill>
                  <a:schemeClr val="dk1"/>
                </a:solidFill>
                <a:latin typeface="DM Sans"/>
                <a:ea typeface="DM Sans"/>
                <a:cs typeface="DM Sans"/>
                <a:sym typeface="DM Sans"/>
              </a:rPr>
              <a:t>. Es clave a nivel empresarial contar con sistemas de retroalimentación que permitan mejorar continuamente los modelos</a:t>
            </a:r>
            <a:endParaRPr sz="1350">
              <a:latin typeface="DM Sans"/>
              <a:ea typeface="DM Sans"/>
              <a:cs typeface="DM Sans"/>
              <a:sym typeface="DM Sans"/>
            </a:endParaRPr>
          </a:p>
        </p:txBody>
      </p:sp>
      <p:pic>
        <p:nvPicPr>
          <p:cNvPr id="545" name="Google Shape;545;p83"/>
          <p:cNvPicPr preferRelativeResize="0"/>
          <p:nvPr/>
        </p:nvPicPr>
        <p:blipFill>
          <a:blip r:embed="rId3">
            <a:alphaModFix/>
          </a:blip>
          <a:stretch>
            <a:fillRect/>
          </a:stretch>
        </p:blipFill>
        <p:spPr>
          <a:xfrm>
            <a:off x="4019900" y="1451100"/>
            <a:ext cx="4950700" cy="2475350"/>
          </a:xfrm>
          <a:prstGeom prst="rect">
            <a:avLst/>
          </a:prstGeom>
          <a:noFill/>
          <a:ln>
            <a:noFill/>
          </a:ln>
        </p:spPr>
      </p:pic>
      <p:sp>
        <p:nvSpPr>
          <p:cNvPr id="546" name="Google Shape;546;p83"/>
          <p:cNvSpPr txBox="1"/>
          <p:nvPr/>
        </p:nvSpPr>
        <p:spPr>
          <a:xfrm>
            <a:off x="266200" y="4659625"/>
            <a:ext cx="7689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100">
                <a:latin typeface="DM Sans"/>
                <a:ea typeface="DM Sans"/>
                <a:cs typeface="DM Sans"/>
                <a:sym typeface="DM Sans"/>
              </a:rPr>
              <a:t>Fuente:  </a:t>
            </a:r>
            <a:r>
              <a:rPr lang="es" sz="1100">
                <a:latin typeface="DM Sans"/>
                <a:ea typeface="DM Sans"/>
                <a:cs typeface="DM Sans"/>
                <a:sym typeface="DM Sans"/>
              </a:rPr>
              <a:t>Nguyen D. et al. (2016).</a:t>
            </a:r>
            <a:r>
              <a:rPr b="1" lang="es" sz="1100">
                <a:latin typeface="DM Sans"/>
                <a:ea typeface="DM Sans"/>
                <a:cs typeface="DM Sans"/>
                <a:sym typeface="DM Sans"/>
              </a:rPr>
              <a:t> </a:t>
            </a:r>
            <a:r>
              <a:rPr lang="es" sz="1100">
                <a:latin typeface="DM Sans"/>
                <a:ea typeface="DM Sans"/>
                <a:cs typeface="DM Sans"/>
                <a:sym typeface="DM Sans"/>
              </a:rPr>
              <a:t>Joint Network Coding and Machine Learning for Error-prone Wireless Broadcast</a:t>
            </a:r>
            <a:endParaRPr sz="1100">
              <a:latin typeface="DM Sans"/>
              <a:ea typeface="DM Sans"/>
              <a:cs typeface="DM Sans"/>
              <a:sym typeface="DM Sans"/>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84"/>
          <p:cNvSpPr txBox="1"/>
          <p:nvPr/>
        </p:nvSpPr>
        <p:spPr>
          <a:xfrm>
            <a:off x="458575" y="605321"/>
            <a:ext cx="7841400" cy="4152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latin typeface="DM Sans"/>
                <a:ea typeface="DM Sans"/>
                <a:cs typeface="DM Sans"/>
                <a:sym typeface="DM Sans"/>
              </a:rPr>
              <a:t>Aprendizaje no supervisado</a:t>
            </a:r>
            <a:endParaRPr b="1" sz="4000">
              <a:latin typeface="DM Sans"/>
              <a:ea typeface="DM Sans"/>
              <a:cs typeface="DM Sans"/>
              <a:sym typeface="DM Sans"/>
            </a:endParaRPr>
          </a:p>
        </p:txBody>
      </p:sp>
      <p:sp>
        <p:nvSpPr>
          <p:cNvPr id="552" name="Google Shape;552;p84"/>
          <p:cNvSpPr txBox="1"/>
          <p:nvPr/>
        </p:nvSpPr>
        <p:spPr>
          <a:xfrm>
            <a:off x="541473" y="1450850"/>
            <a:ext cx="3449400" cy="20931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None/>
            </a:pPr>
            <a:r>
              <a:rPr lang="es" sz="1350">
                <a:solidFill>
                  <a:schemeClr val="dk1"/>
                </a:solidFill>
                <a:latin typeface="DM Sans"/>
                <a:ea typeface="DM Sans"/>
                <a:cs typeface="DM Sans"/>
                <a:sym typeface="DM Sans"/>
              </a:rPr>
              <a:t>A continuación se ilustra el flujo típico de trabajo para el </a:t>
            </a:r>
            <a:r>
              <a:rPr b="1" lang="es" sz="1350">
                <a:solidFill>
                  <a:schemeClr val="dk1"/>
                </a:solidFill>
                <a:latin typeface="DM Sans"/>
                <a:ea typeface="DM Sans"/>
                <a:cs typeface="DM Sans"/>
                <a:sym typeface="DM Sans"/>
              </a:rPr>
              <a:t>Aprendizaje No supervisado</a:t>
            </a:r>
            <a:r>
              <a:rPr lang="es" sz="1350">
                <a:solidFill>
                  <a:schemeClr val="dk1"/>
                </a:solidFill>
                <a:latin typeface="DM Sans"/>
                <a:ea typeface="DM Sans"/>
                <a:cs typeface="DM Sans"/>
                <a:sym typeface="DM Sans"/>
              </a:rPr>
              <a:t>. Algunas veces este tipo de aprendizaje se aplica como etapa previa antes del uso del </a:t>
            </a:r>
            <a:r>
              <a:rPr b="1" lang="es" sz="1350">
                <a:solidFill>
                  <a:schemeClr val="dk1"/>
                </a:solidFill>
                <a:latin typeface="DM Sans"/>
                <a:ea typeface="DM Sans"/>
                <a:cs typeface="DM Sans"/>
                <a:sym typeface="DM Sans"/>
              </a:rPr>
              <a:t>Aprendizaje Supervisado</a:t>
            </a:r>
            <a:endParaRPr b="1" sz="1350">
              <a:latin typeface="DM Sans"/>
              <a:ea typeface="DM Sans"/>
              <a:cs typeface="DM Sans"/>
              <a:sym typeface="DM Sans"/>
            </a:endParaRPr>
          </a:p>
        </p:txBody>
      </p:sp>
      <p:pic>
        <p:nvPicPr>
          <p:cNvPr id="553" name="Google Shape;553;p84"/>
          <p:cNvPicPr preferRelativeResize="0"/>
          <p:nvPr/>
        </p:nvPicPr>
        <p:blipFill>
          <a:blip r:embed="rId3">
            <a:alphaModFix/>
          </a:blip>
          <a:stretch>
            <a:fillRect/>
          </a:stretch>
        </p:blipFill>
        <p:spPr>
          <a:xfrm>
            <a:off x="4234750" y="1325350"/>
            <a:ext cx="4607525" cy="2636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7" name="Shape 157"/>
        <p:cNvGrpSpPr/>
        <p:nvPr/>
      </p:nvGrpSpPr>
      <p:grpSpPr>
        <a:xfrm>
          <a:off x="0" y="0"/>
          <a:ext cx="0" cy="0"/>
          <a:chOff x="0" y="0"/>
          <a:chExt cx="0" cy="0"/>
        </a:xfrm>
      </p:grpSpPr>
      <p:sp>
        <p:nvSpPr>
          <p:cNvPr id="158" name="Google Shape;158;p31"/>
          <p:cNvSpPr txBox="1"/>
          <p:nvPr/>
        </p:nvSpPr>
        <p:spPr>
          <a:xfrm>
            <a:off x="852150" y="781325"/>
            <a:ext cx="7439700" cy="104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3600">
                <a:latin typeface="DM Sans"/>
                <a:ea typeface="DM Sans"/>
                <a:cs typeface="DM Sans"/>
                <a:sym typeface="DM Sans"/>
              </a:rPr>
              <a:t>¡Vamos a Kahoot!</a:t>
            </a:r>
            <a:endParaRPr b="1" sz="3600">
              <a:latin typeface="DM Sans"/>
              <a:ea typeface="DM Sans"/>
              <a:cs typeface="DM Sans"/>
              <a:sym typeface="DM Sans"/>
            </a:endParaRPr>
          </a:p>
        </p:txBody>
      </p:sp>
      <p:pic>
        <p:nvPicPr>
          <p:cNvPr id="159" name="Google Shape;159;p31"/>
          <p:cNvPicPr preferRelativeResize="0"/>
          <p:nvPr/>
        </p:nvPicPr>
        <p:blipFill>
          <a:blip r:embed="rId3">
            <a:alphaModFix/>
          </a:blip>
          <a:stretch>
            <a:fillRect/>
          </a:stretch>
        </p:blipFill>
        <p:spPr>
          <a:xfrm>
            <a:off x="973575" y="1691700"/>
            <a:ext cx="7406553" cy="25244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grpSp>
        <p:nvGrpSpPr>
          <p:cNvPr id="558" name="Google Shape;558;p85"/>
          <p:cNvGrpSpPr/>
          <p:nvPr/>
        </p:nvGrpSpPr>
        <p:grpSpPr>
          <a:xfrm>
            <a:off x="4202556" y="994173"/>
            <a:ext cx="738900" cy="738900"/>
            <a:chOff x="974706" y="2467173"/>
            <a:chExt cx="738900" cy="738900"/>
          </a:xfrm>
        </p:grpSpPr>
        <p:sp>
          <p:nvSpPr>
            <p:cNvPr id="559" name="Google Shape;559;p85"/>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0" name="Google Shape;560;p85" title="ícono de actividad en clase"/>
            <p:cNvPicPr preferRelativeResize="0"/>
            <p:nvPr/>
          </p:nvPicPr>
          <p:blipFill>
            <a:blip r:embed="rId3">
              <a:alphaModFix/>
            </a:blip>
            <a:stretch>
              <a:fillRect/>
            </a:stretch>
          </p:blipFill>
          <p:spPr>
            <a:xfrm>
              <a:off x="1109750" y="2610275"/>
              <a:ext cx="452650" cy="452650"/>
            </a:xfrm>
            <a:prstGeom prst="rect">
              <a:avLst/>
            </a:prstGeom>
            <a:noFill/>
            <a:ln>
              <a:noFill/>
            </a:ln>
          </p:spPr>
        </p:pic>
      </p:grpSp>
      <p:sp>
        <p:nvSpPr>
          <p:cNvPr id="561" name="Google Shape;561;p85"/>
          <p:cNvSpPr txBox="1"/>
          <p:nvPr/>
        </p:nvSpPr>
        <p:spPr>
          <a:xfrm>
            <a:off x="1461300" y="2208625"/>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Investigación sobre ML</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562" name="Google Shape;562;p85"/>
          <p:cNvSpPr txBox="1"/>
          <p:nvPr/>
        </p:nvSpPr>
        <p:spPr>
          <a:xfrm>
            <a:off x="987300" y="3849138"/>
            <a:ext cx="71694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000">
                <a:solidFill>
                  <a:srgbClr val="83AEFB"/>
                </a:solidFill>
                <a:latin typeface="DM Sans"/>
                <a:ea typeface="DM Sans"/>
                <a:cs typeface="DM Sans"/>
                <a:sym typeface="DM Sans"/>
              </a:rPr>
              <a:t>Duración: </a:t>
            </a:r>
            <a:r>
              <a:rPr b="1" lang="es" sz="2000">
                <a:solidFill>
                  <a:srgbClr val="83AEFB"/>
                </a:solidFill>
                <a:latin typeface="DM Sans"/>
                <a:ea typeface="DM Sans"/>
                <a:cs typeface="DM Sans"/>
                <a:sym typeface="DM Sans"/>
              </a:rPr>
              <a:t>30 minutos</a:t>
            </a:r>
            <a:endParaRPr b="1" sz="2000">
              <a:solidFill>
                <a:srgbClr val="83AEFB"/>
              </a:solidFill>
              <a:latin typeface="DM Sans"/>
              <a:ea typeface="DM Sans"/>
              <a:cs typeface="DM Sans"/>
              <a:sym typeface="DM Sans"/>
            </a:endParaRPr>
          </a:p>
        </p:txBody>
      </p:sp>
      <p:sp>
        <p:nvSpPr>
          <p:cNvPr id="563" name="Google Shape;563;p85"/>
          <p:cNvSpPr txBox="1"/>
          <p:nvPr/>
        </p:nvSpPr>
        <p:spPr>
          <a:xfrm>
            <a:off x="987300" y="2947538"/>
            <a:ext cx="71694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000">
                <a:solidFill>
                  <a:srgbClr val="999999"/>
                </a:solidFill>
                <a:latin typeface="DM Sans"/>
                <a:ea typeface="DM Sans"/>
                <a:cs typeface="DM Sans"/>
                <a:sym typeface="DM Sans"/>
              </a:rPr>
              <a:t>¡Llevemos lo visto hasta el momento a la acción!</a:t>
            </a:r>
            <a:endParaRPr sz="2000">
              <a:solidFill>
                <a:srgbClr val="999999"/>
              </a:solidFill>
              <a:latin typeface="DM Sans"/>
              <a:ea typeface="DM Sans"/>
              <a:cs typeface="DM Sans"/>
              <a:sym typeface="DM Sans"/>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grpSp>
        <p:nvGrpSpPr>
          <p:cNvPr id="568" name="Google Shape;568;p86"/>
          <p:cNvGrpSpPr/>
          <p:nvPr/>
        </p:nvGrpSpPr>
        <p:grpSpPr>
          <a:xfrm>
            <a:off x="457347" y="468297"/>
            <a:ext cx="431074" cy="431074"/>
            <a:chOff x="974706" y="2467173"/>
            <a:chExt cx="738900" cy="738900"/>
          </a:xfrm>
        </p:grpSpPr>
        <p:sp>
          <p:nvSpPr>
            <p:cNvPr id="569" name="Google Shape;569;p86"/>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0" name="Google Shape;570;p86" title="ícono de actividad en clase"/>
            <p:cNvPicPr preferRelativeResize="0"/>
            <p:nvPr/>
          </p:nvPicPr>
          <p:blipFill>
            <a:blip r:embed="rId3">
              <a:alphaModFix/>
            </a:blip>
            <a:stretch>
              <a:fillRect/>
            </a:stretch>
          </p:blipFill>
          <p:spPr>
            <a:xfrm>
              <a:off x="1109750" y="2610275"/>
              <a:ext cx="452650" cy="452650"/>
            </a:xfrm>
            <a:prstGeom prst="rect">
              <a:avLst/>
            </a:prstGeom>
            <a:noFill/>
            <a:ln>
              <a:noFill/>
            </a:ln>
          </p:spPr>
        </p:pic>
      </p:grpSp>
      <p:sp>
        <p:nvSpPr>
          <p:cNvPr id="571" name="Google Shape;571;p86"/>
          <p:cNvSpPr txBox="1"/>
          <p:nvPr/>
        </p:nvSpPr>
        <p:spPr>
          <a:xfrm>
            <a:off x="501450" y="1081750"/>
            <a:ext cx="49872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Investigación ML</a:t>
            </a:r>
            <a:endParaRPr b="1" sz="4000">
              <a:solidFill>
                <a:schemeClr val="dk1"/>
              </a:solidFill>
              <a:latin typeface="DM Sans"/>
              <a:ea typeface="DM Sans"/>
              <a:cs typeface="DM Sans"/>
              <a:sym typeface="DM Sans"/>
            </a:endParaRPr>
          </a:p>
        </p:txBody>
      </p:sp>
      <p:pic>
        <p:nvPicPr>
          <p:cNvPr id="572" name="Google Shape;572;p86"/>
          <p:cNvPicPr preferRelativeResize="0"/>
          <p:nvPr/>
        </p:nvPicPr>
        <p:blipFill>
          <a:blip r:embed="rId4">
            <a:alphaModFix/>
          </a:blip>
          <a:stretch>
            <a:fillRect/>
          </a:stretch>
        </p:blipFill>
        <p:spPr>
          <a:xfrm>
            <a:off x="7811413" y="4692275"/>
            <a:ext cx="1150750" cy="267575"/>
          </a:xfrm>
          <a:prstGeom prst="rect">
            <a:avLst/>
          </a:prstGeom>
          <a:noFill/>
          <a:ln>
            <a:noFill/>
          </a:ln>
        </p:spPr>
      </p:pic>
      <p:sp>
        <p:nvSpPr>
          <p:cNvPr id="573" name="Google Shape;573;p86"/>
          <p:cNvSpPr txBox="1"/>
          <p:nvPr/>
        </p:nvSpPr>
        <p:spPr>
          <a:xfrm>
            <a:off x="457350" y="1940938"/>
            <a:ext cx="4987200" cy="330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latin typeface="DM Sans"/>
                <a:ea typeface="DM Sans"/>
                <a:cs typeface="DM Sans"/>
                <a:sym typeface="DM Sans"/>
              </a:rPr>
              <a:t>Descripción de la actividad. </a:t>
            </a:r>
            <a:endParaRPr b="1" sz="1350">
              <a:latin typeface="DM Sans"/>
              <a:ea typeface="DM Sans"/>
              <a:cs typeface="DM Sans"/>
              <a:sym typeface="DM Sans"/>
            </a:endParaRPr>
          </a:p>
          <a:p>
            <a:pPr indent="-314325" lvl="0" marL="457200" rtl="0" algn="l">
              <a:spcBef>
                <a:spcPts val="0"/>
              </a:spcBef>
              <a:spcAft>
                <a:spcPts val="0"/>
              </a:spcAft>
              <a:buSzPts val="1350"/>
              <a:buFont typeface="DM Sans"/>
              <a:buAutoNum type="arabicPeriod"/>
            </a:pPr>
            <a:r>
              <a:rPr lang="es" sz="1350">
                <a:latin typeface="DM Sans"/>
                <a:ea typeface="DM Sans"/>
                <a:cs typeface="DM Sans"/>
                <a:sym typeface="DM Sans"/>
              </a:rPr>
              <a:t>Ingresar a la siguiente página web: </a:t>
            </a:r>
            <a:r>
              <a:rPr lang="es" sz="1350" u="sng">
                <a:solidFill>
                  <a:schemeClr val="hlink"/>
                </a:solidFill>
                <a:latin typeface="DM Sans"/>
                <a:ea typeface="DM Sans"/>
                <a:cs typeface="DM Sans"/>
                <a:sym typeface="DM Sans"/>
                <a:hlinkClick r:id="rId5"/>
              </a:rPr>
              <a:t>https://trends.google.com/trends/?geo=US</a:t>
            </a:r>
            <a:endParaRPr sz="1350">
              <a:latin typeface="DM Sans"/>
              <a:ea typeface="DM Sans"/>
              <a:cs typeface="DM Sans"/>
              <a:sym typeface="DM Sans"/>
            </a:endParaRPr>
          </a:p>
          <a:p>
            <a:pPr indent="0" lvl="0" marL="457200" rtl="0" algn="l">
              <a:spcBef>
                <a:spcPts val="0"/>
              </a:spcBef>
              <a:spcAft>
                <a:spcPts val="0"/>
              </a:spcAft>
              <a:buNone/>
            </a:pPr>
            <a:r>
              <a:t/>
            </a:r>
            <a:endParaRPr sz="1350">
              <a:latin typeface="DM Sans"/>
              <a:ea typeface="DM Sans"/>
              <a:cs typeface="DM Sans"/>
              <a:sym typeface="DM Sans"/>
            </a:endParaRPr>
          </a:p>
          <a:p>
            <a:pPr indent="-314325" lvl="0" marL="457200" rtl="0" algn="l">
              <a:spcBef>
                <a:spcPts val="0"/>
              </a:spcBef>
              <a:spcAft>
                <a:spcPts val="0"/>
              </a:spcAft>
              <a:buSzPts val="1350"/>
              <a:buFont typeface="DM Sans"/>
              <a:buAutoNum type="arabicPeriod"/>
            </a:pPr>
            <a:r>
              <a:rPr lang="es" sz="1350">
                <a:latin typeface="DM Sans"/>
                <a:ea typeface="DM Sans"/>
                <a:cs typeface="DM Sans"/>
                <a:sym typeface="DM Sans"/>
              </a:rPr>
              <a:t>Seleccionar su país correspondiente.</a:t>
            </a:r>
            <a:endParaRPr sz="1350">
              <a:latin typeface="DM Sans"/>
              <a:ea typeface="DM Sans"/>
              <a:cs typeface="DM Sans"/>
              <a:sym typeface="DM Sans"/>
            </a:endParaRPr>
          </a:p>
          <a:p>
            <a:pPr indent="0" lvl="0" marL="457200" rtl="0" algn="l">
              <a:spcBef>
                <a:spcPts val="0"/>
              </a:spcBef>
              <a:spcAft>
                <a:spcPts val="0"/>
              </a:spcAft>
              <a:buNone/>
            </a:pPr>
            <a:r>
              <a:t/>
            </a:r>
            <a:endParaRPr sz="1350">
              <a:latin typeface="DM Sans"/>
              <a:ea typeface="DM Sans"/>
              <a:cs typeface="DM Sans"/>
              <a:sym typeface="DM Sans"/>
            </a:endParaRPr>
          </a:p>
          <a:p>
            <a:pPr indent="-314325" lvl="0" marL="457200" rtl="0" algn="l">
              <a:spcBef>
                <a:spcPts val="0"/>
              </a:spcBef>
              <a:spcAft>
                <a:spcPts val="0"/>
              </a:spcAft>
              <a:buSzPts val="1350"/>
              <a:buFont typeface="DM Sans"/>
              <a:buAutoNum type="arabicPeriod"/>
            </a:pPr>
            <a:r>
              <a:rPr lang="es" sz="1350">
                <a:latin typeface="DM Sans"/>
                <a:ea typeface="DM Sans"/>
                <a:cs typeface="DM Sans"/>
                <a:sym typeface="DM Sans"/>
              </a:rPr>
              <a:t>  Identificar que temas relacionados se observan y evolución temporal reciente.</a:t>
            </a:r>
            <a:endParaRPr sz="1350">
              <a:latin typeface="DM Sans"/>
              <a:ea typeface="DM Sans"/>
              <a:cs typeface="DM Sans"/>
              <a:sym typeface="DM Sans"/>
            </a:endParaRPr>
          </a:p>
          <a:p>
            <a:pPr indent="0" lvl="0" marL="457200" rtl="0" algn="l">
              <a:spcBef>
                <a:spcPts val="0"/>
              </a:spcBef>
              <a:spcAft>
                <a:spcPts val="0"/>
              </a:spcAft>
              <a:buNone/>
            </a:pPr>
            <a:r>
              <a:t/>
            </a:r>
            <a:endParaRPr sz="1350">
              <a:latin typeface="DM Sans"/>
              <a:ea typeface="DM Sans"/>
              <a:cs typeface="DM Sans"/>
              <a:sym typeface="DM Sans"/>
            </a:endParaRPr>
          </a:p>
          <a:p>
            <a:pPr indent="-314325" lvl="0" marL="457200" rtl="0" algn="l">
              <a:spcBef>
                <a:spcPts val="0"/>
              </a:spcBef>
              <a:spcAft>
                <a:spcPts val="0"/>
              </a:spcAft>
              <a:buSzPts val="1350"/>
              <a:buFont typeface="DM Sans"/>
              <a:buAutoNum type="arabicPeriod"/>
            </a:pPr>
            <a:r>
              <a:rPr lang="es" sz="1350">
                <a:latin typeface="DM Sans"/>
                <a:ea typeface="DM Sans"/>
                <a:cs typeface="DM Sans"/>
                <a:sym typeface="DM Sans"/>
              </a:rPr>
              <a:t>4.    Explorar tres temas de interés y analizar las tendencias del momento</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p:txBody>
      </p:sp>
      <p:sp>
        <p:nvSpPr>
          <p:cNvPr id="574" name="Google Shape;574;p86"/>
          <p:cNvSpPr txBox="1"/>
          <p:nvPr/>
        </p:nvSpPr>
        <p:spPr>
          <a:xfrm>
            <a:off x="930550" y="468275"/>
            <a:ext cx="2461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ACTIVIDAD EN CLASE</a:t>
            </a:r>
            <a:endParaRPr>
              <a:latin typeface="DM Sans"/>
              <a:ea typeface="DM Sans"/>
              <a:cs typeface="DM Sans"/>
              <a:sym typeface="DM Sans"/>
            </a:endParaRPr>
          </a:p>
        </p:txBody>
      </p:sp>
      <p:pic>
        <p:nvPicPr>
          <p:cNvPr id="575" name="Google Shape;575;p86"/>
          <p:cNvPicPr preferRelativeResize="0"/>
          <p:nvPr/>
        </p:nvPicPr>
        <p:blipFill rotWithShape="1">
          <a:blip r:embed="rId6">
            <a:alphaModFix/>
          </a:blip>
          <a:srcRect b="0" l="0" r="0" t="0"/>
          <a:stretch/>
        </p:blipFill>
        <p:spPr>
          <a:xfrm>
            <a:off x="6210932" y="1081744"/>
            <a:ext cx="2370522" cy="2865466"/>
          </a:xfrm>
          <a:prstGeom prst="rect">
            <a:avLst/>
          </a:prstGeom>
          <a:noFill/>
          <a:ln>
            <a:noFill/>
          </a:ln>
        </p:spPr>
      </p:pic>
      <p:sp>
        <p:nvSpPr>
          <p:cNvPr id="576" name="Google Shape;576;p86"/>
          <p:cNvSpPr txBox="1"/>
          <p:nvPr/>
        </p:nvSpPr>
        <p:spPr>
          <a:xfrm>
            <a:off x="2466375" y="4692275"/>
            <a:ext cx="4437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350">
                <a:solidFill>
                  <a:schemeClr val="dk1"/>
                </a:solidFill>
                <a:latin typeface="DM Sans"/>
                <a:ea typeface="DM Sans"/>
                <a:cs typeface="DM Sans"/>
                <a:sym typeface="DM Sans"/>
              </a:rPr>
              <a:t>Herramienta sugerida: </a:t>
            </a:r>
            <a:r>
              <a:rPr lang="es" sz="1350" u="sng">
                <a:solidFill>
                  <a:schemeClr val="accent5"/>
                </a:solidFill>
                <a:latin typeface="DM Sans"/>
                <a:ea typeface="DM Sans"/>
                <a:cs typeface="DM Sans"/>
                <a:sym typeface="DM Sans"/>
                <a:hlinkClick r:id="rId7">
                  <a:extLst>
                    <a:ext uri="{A12FA001-AC4F-418D-AE19-62706E023703}">
                      <ahyp:hlinkClr val="tx"/>
                    </a:ext>
                  </a:extLst>
                </a:hlinkClick>
              </a:rPr>
              <a:t>Padlet</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87"/>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¿Preguntas?</a:t>
            </a:r>
            <a:endParaRPr b="1" sz="4000">
              <a:solidFill>
                <a:srgbClr val="EAFF6A"/>
              </a:solidFill>
              <a:latin typeface="DM Sans"/>
              <a:ea typeface="DM Sans"/>
              <a:cs typeface="DM Sans"/>
              <a:sym typeface="DM Sans"/>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88"/>
          <p:cNvSpPr txBox="1"/>
          <p:nvPr/>
        </p:nvSpPr>
        <p:spPr>
          <a:xfrm>
            <a:off x="501450" y="899375"/>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Recursos multimedia</a:t>
            </a:r>
            <a:endParaRPr b="1" sz="4000">
              <a:solidFill>
                <a:schemeClr val="dk1"/>
              </a:solidFill>
              <a:latin typeface="DM Sans"/>
              <a:ea typeface="DM Sans"/>
              <a:cs typeface="DM Sans"/>
              <a:sym typeface="DM Sans"/>
            </a:endParaRPr>
          </a:p>
        </p:txBody>
      </p:sp>
      <p:grpSp>
        <p:nvGrpSpPr>
          <p:cNvPr id="587" name="Google Shape;587;p88"/>
          <p:cNvGrpSpPr/>
          <p:nvPr/>
        </p:nvGrpSpPr>
        <p:grpSpPr>
          <a:xfrm>
            <a:off x="457358" y="468285"/>
            <a:ext cx="431074" cy="431074"/>
            <a:chOff x="4202550" y="994173"/>
            <a:chExt cx="738900" cy="738900"/>
          </a:xfrm>
        </p:grpSpPr>
        <p:sp>
          <p:nvSpPr>
            <p:cNvPr id="588" name="Google Shape;588;p88"/>
            <p:cNvSpPr/>
            <p:nvPr/>
          </p:nvSpPr>
          <p:spPr>
            <a:xfrm>
              <a:off x="4202550" y="99417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pic>
          <p:nvPicPr>
            <p:cNvPr id="589" name="Google Shape;589;p88" title="ícono de material ampliado"/>
            <p:cNvPicPr preferRelativeResize="0"/>
            <p:nvPr/>
          </p:nvPicPr>
          <p:blipFill>
            <a:blip r:embed="rId3">
              <a:alphaModFix/>
            </a:blip>
            <a:stretch>
              <a:fillRect/>
            </a:stretch>
          </p:blipFill>
          <p:spPr>
            <a:xfrm>
              <a:off x="4346688" y="1138325"/>
              <a:ext cx="450600" cy="450600"/>
            </a:xfrm>
            <a:prstGeom prst="rect">
              <a:avLst/>
            </a:prstGeom>
            <a:noFill/>
            <a:ln>
              <a:noFill/>
            </a:ln>
          </p:spPr>
        </p:pic>
      </p:grpSp>
      <p:sp>
        <p:nvSpPr>
          <p:cNvPr id="590" name="Google Shape;590;p88"/>
          <p:cNvSpPr txBox="1"/>
          <p:nvPr/>
        </p:nvSpPr>
        <p:spPr>
          <a:xfrm>
            <a:off x="930550" y="468275"/>
            <a:ext cx="3199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MATERIAL AMPLIADO</a:t>
            </a:r>
            <a:endParaRPr>
              <a:latin typeface="DM Sans"/>
              <a:ea typeface="DM Sans"/>
              <a:cs typeface="DM Sans"/>
              <a:sym typeface="DM Sans"/>
            </a:endParaRPr>
          </a:p>
        </p:txBody>
      </p:sp>
      <p:sp>
        <p:nvSpPr>
          <p:cNvPr id="591" name="Google Shape;591;p88"/>
          <p:cNvSpPr txBox="1"/>
          <p:nvPr/>
        </p:nvSpPr>
        <p:spPr>
          <a:xfrm>
            <a:off x="559000" y="4675925"/>
            <a:ext cx="7056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100">
                <a:solidFill>
                  <a:srgbClr val="999999"/>
                </a:solidFill>
                <a:latin typeface="DM Sans"/>
                <a:ea typeface="DM Sans"/>
                <a:cs typeface="DM Sans"/>
                <a:sym typeface="DM Sans"/>
              </a:rPr>
              <a:t>Disponible en nuestro repositorio.</a:t>
            </a:r>
            <a:endParaRPr i="1" sz="1100" u="sng">
              <a:solidFill>
                <a:srgbClr val="83AEFB"/>
              </a:solidFill>
              <a:latin typeface="DM Sans"/>
              <a:ea typeface="DM Sans"/>
              <a:cs typeface="DM Sans"/>
              <a:sym typeface="DM Sans"/>
            </a:endParaRPr>
          </a:p>
        </p:txBody>
      </p:sp>
      <p:sp>
        <p:nvSpPr>
          <p:cNvPr id="592" name="Google Shape;592;p88"/>
          <p:cNvSpPr txBox="1"/>
          <p:nvPr/>
        </p:nvSpPr>
        <p:spPr>
          <a:xfrm>
            <a:off x="457350" y="1725800"/>
            <a:ext cx="5838900" cy="2112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350">
                <a:latin typeface="DM Sans"/>
                <a:ea typeface="DM Sans"/>
                <a:cs typeface="DM Sans"/>
                <a:sym typeface="DM Sans"/>
              </a:rPr>
              <a:t>Título</a:t>
            </a:r>
            <a:endParaRPr b="1" sz="1350">
              <a:latin typeface="DM Sans"/>
              <a:ea typeface="DM Sans"/>
              <a:cs typeface="DM Sans"/>
              <a:sym typeface="DM Sans"/>
            </a:endParaRPr>
          </a:p>
          <a:p>
            <a:pPr indent="0" lvl="0" marL="0" rtl="0" algn="l">
              <a:lnSpc>
                <a:spcPct val="30000"/>
              </a:lnSpc>
              <a:spcBef>
                <a:spcPts val="0"/>
              </a:spcBef>
              <a:spcAft>
                <a:spcPts val="0"/>
              </a:spcAft>
              <a:buNone/>
            </a:pPr>
            <a:r>
              <a:t/>
            </a:r>
            <a:endParaRPr b="1" sz="1350">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350" u="sng">
                <a:solidFill>
                  <a:srgbClr val="83AEFB"/>
                </a:solidFill>
                <a:latin typeface="DM Sans"/>
                <a:ea typeface="DM Sans"/>
                <a:cs typeface="DM Sans"/>
                <a:sym typeface="DM Sans"/>
              </a:rPr>
              <a:t>¿Qué es Machine Learning? | Computerhoy.com </a:t>
            </a:r>
            <a:endParaRPr sz="1350" u="sng">
              <a:solidFill>
                <a:srgbClr val="83AEFB"/>
              </a:solidFill>
              <a:latin typeface="DM Sans"/>
              <a:ea typeface="DM Sans"/>
              <a:cs typeface="DM Sans"/>
              <a:sym typeface="DM Sans"/>
            </a:endParaRPr>
          </a:p>
          <a:p>
            <a:pPr indent="0" lvl="0" marL="457200" rtl="0" algn="l">
              <a:spcBef>
                <a:spcPts val="800"/>
              </a:spcBef>
              <a:spcAft>
                <a:spcPts val="0"/>
              </a:spcAft>
              <a:buNone/>
            </a:pPr>
            <a:r>
              <a:t/>
            </a:r>
            <a:endParaRPr sz="1350" u="sng">
              <a:solidFill>
                <a:srgbClr val="83AEFB"/>
              </a:solidFill>
              <a:latin typeface="DM Sans"/>
              <a:ea typeface="DM Sans"/>
              <a:cs typeface="DM Sans"/>
              <a:sym typeface="DM Sans"/>
            </a:endParaRPr>
          </a:p>
          <a:p>
            <a:pPr indent="-314325" lvl="0" marL="457200" rtl="0" algn="l">
              <a:spcBef>
                <a:spcPts val="800"/>
              </a:spcBef>
              <a:spcAft>
                <a:spcPts val="0"/>
              </a:spcAft>
              <a:buClr>
                <a:srgbClr val="EA90FF"/>
              </a:buClr>
              <a:buSzPts val="1350"/>
              <a:buFont typeface="DM Sans"/>
              <a:buChar char="✓"/>
            </a:pPr>
            <a:r>
              <a:rPr lang="es" sz="1350" u="sng">
                <a:solidFill>
                  <a:srgbClr val="83AEFB"/>
                </a:solidFill>
                <a:latin typeface="DM Sans"/>
                <a:ea typeface="DM Sans"/>
                <a:cs typeface="DM Sans"/>
                <a:sym typeface="DM Sans"/>
              </a:rPr>
              <a:t>Top10 - Aplicaciones del Machine Learning | SQDMCompany </a:t>
            </a:r>
            <a:endParaRPr sz="1350" u="sng">
              <a:solidFill>
                <a:srgbClr val="83AEFB"/>
              </a:solidFill>
              <a:latin typeface="DM Sans"/>
              <a:ea typeface="DM Sans"/>
              <a:cs typeface="DM Sans"/>
              <a:sym typeface="DM Sans"/>
            </a:endParaRPr>
          </a:p>
          <a:p>
            <a:pPr indent="0" lvl="0" marL="457200" rtl="0" algn="l">
              <a:spcBef>
                <a:spcPts val="800"/>
              </a:spcBef>
              <a:spcAft>
                <a:spcPts val="0"/>
              </a:spcAft>
              <a:buNone/>
            </a:pPr>
            <a:r>
              <a:t/>
            </a:r>
            <a:endParaRPr sz="1350" u="sng">
              <a:solidFill>
                <a:srgbClr val="83AEFB"/>
              </a:solidFill>
              <a:latin typeface="DM Sans"/>
              <a:ea typeface="DM Sans"/>
              <a:cs typeface="DM Sans"/>
              <a:sym typeface="DM Sans"/>
            </a:endParaRPr>
          </a:p>
          <a:p>
            <a:pPr indent="-314325" lvl="0" marL="457200" rtl="0" algn="l">
              <a:spcBef>
                <a:spcPts val="800"/>
              </a:spcBef>
              <a:spcAft>
                <a:spcPts val="0"/>
              </a:spcAft>
              <a:buClr>
                <a:srgbClr val="EA90FF"/>
              </a:buClr>
              <a:buSzPts val="1350"/>
              <a:buFont typeface="DM Sans"/>
              <a:buChar char="✓"/>
            </a:pPr>
            <a:r>
              <a:rPr lang="es" sz="1350" u="sng">
                <a:solidFill>
                  <a:srgbClr val="83AEFB"/>
                </a:solidFill>
                <a:latin typeface="DM Sans"/>
                <a:ea typeface="DM Sans"/>
                <a:cs typeface="DM Sans"/>
                <a:sym typeface="DM Sans"/>
              </a:rPr>
              <a:t>¿Cómo se hace una aplicación de Machine Learning? | MindMachineTV </a:t>
            </a:r>
            <a:endParaRPr b="1" sz="1350">
              <a:solidFill>
                <a:srgbClr val="999999"/>
              </a:solidFill>
              <a:latin typeface="DM Sans"/>
              <a:ea typeface="DM Sans"/>
              <a:cs typeface="DM Sans"/>
              <a:sym typeface="DM Sans"/>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89"/>
          <p:cNvSpPr txBox="1"/>
          <p:nvPr/>
        </p:nvSpPr>
        <p:spPr>
          <a:xfrm>
            <a:off x="465275" y="468275"/>
            <a:ext cx="2461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CLASE N°13</a:t>
            </a:r>
            <a:endParaRPr>
              <a:latin typeface="DM Sans"/>
              <a:ea typeface="DM Sans"/>
              <a:cs typeface="DM Sans"/>
              <a:sym typeface="DM Sans"/>
            </a:endParaRPr>
          </a:p>
        </p:txBody>
      </p:sp>
      <p:sp>
        <p:nvSpPr>
          <p:cNvPr id="598" name="Google Shape;598;p89"/>
          <p:cNvSpPr txBox="1"/>
          <p:nvPr/>
        </p:nvSpPr>
        <p:spPr>
          <a:xfrm>
            <a:off x="465275" y="82227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Glosario</a:t>
            </a:r>
            <a:endParaRPr b="1" sz="4000">
              <a:solidFill>
                <a:schemeClr val="dk1"/>
              </a:solidFill>
              <a:latin typeface="DM Sans"/>
              <a:ea typeface="DM Sans"/>
              <a:cs typeface="DM Sans"/>
              <a:sym typeface="DM Sans"/>
            </a:endParaRPr>
          </a:p>
        </p:txBody>
      </p:sp>
      <p:sp>
        <p:nvSpPr>
          <p:cNvPr id="599" name="Google Shape;599;p89"/>
          <p:cNvSpPr txBox="1"/>
          <p:nvPr/>
        </p:nvSpPr>
        <p:spPr>
          <a:xfrm>
            <a:off x="465275" y="1230725"/>
            <a:ext cx="3834600" cy="4215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Modelo analitico: </a:t>
            </a:r>
            <a:r>
              <a:rPr lang="es" sz="1350">
                <a:solidFill>
                  <a:schemeClr val="dk1"/>
                </a:solidFill>
                <a:latin typeface="DM Sans"/>
                <a:ea typeface="DM Sans"/>
                <a:cs typeface="DM Sans"/>
                <a:sym typeface="DM Sans"/>
              </a:rPr>
              <a:t>proceso que permite combinar fuentes de diferente origen para obtener resultados sobre algún fenómeno en particular </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Inteligencia Artificial: </a:t>
            </a:r>
            <a:r>
              <a:rPr lang="es" sz="1350">
                <a:solidFill>
                  <a:schemeClr val="dk1"/>
                </a:solidFill>
                <a:latin typeface="DM Sans"/>
                <a:ea typeface="DM Sans"/>
                <a:cs typeface="DM Sans"/>
                <a:sym typeface="DM Sans"/>
              </a:rPr>
              <a:t>capacidad de una máquina para realizar tareas o procesos más eficientemente que un humano</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Machine Learning: </a:t>
            </a:r>
            <a:r>
              <a:rPr lang="es" sz="1350">
                <a:solidFill>
                  <a:schemeClr val="dk1"/>
                </a:solidFill>
                <a:latin typeface="DM Sans"/>
                <a:ea typeface="DM Sans"/>
                <a:cs typeface="DM Sans"/>
                <a:sym typeface="DM Sans"/>
              </a:rPr>
              <a:t>rama de la Inteligencia Artificial que consiste en la automatizacion de modelos analiticos  con sistemas que aprenden de los datos para generar pronósticos y ser capaces de tomar decisiones</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2000"/>
              <a:buFont typeface="Arial"/>
              <a:buNone/>
            </a:pPr>
            <a:r>
              <a:t/>
            </a:r>
            <a:endParaRPr b="1" sz="1350">
              <a:solidFill>
                <a:schemeClr val="dk1"/>
              </a:solidFill>
              <a:highlight>
                <a:srgbClr val="EAFF6A"/>
              </a:highlight>
              <a:latin typeface="DM Sans"/>
              <a:ea typeface="DM Sans"/>
              <a:cs typeface="DM Sans"/>
              <a:sym typeface="DM Sans"/>
            </a:endParaRPr>
          </a:p>
        </p:txBody>
      </p:sp>
      <p:sp>
        <p:nvSpPr>
          <p:cNvPr id="600" name="Google Shape;600;p89"/>
          <p:cNvSpPr txBox="1"/>
          <p:nvPr/>
        </p:nvSpPr>
        <p:spPr>
          <a:xfrm>
            <a:off x="4519500" y="1453800"/>
            <a:ext cx="3834600" cy="349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Ventajas del Machine Learning:</a:t>
            </a:r>
            <a:r>
              <a:rPr lang="es" sz="1350">
                <a:solidFill>
                  <a:schemeClr val="dk1"/>
                </a:solidFill>
                <a:latin typeface="DM Sans"/>
                <a:ea typeface="DM Sans"/>
                <a:cs typeface="DM Sans"/>
                <a:sym typeface="DM Sans"/>
              </a:rPr>
              <a:t> mayor conocimiento de sistemas, innovación, optimización y predicción</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Desventajas del Machine Learning:</a:t>
            </a:r>
            <a:r>
              <a:rPr lang="es" sz="1350">
                <a:solidFill>
                  <a:schemeClr val="dk1"/>
                </a:solidFill>
                <a:latin typeface="DM Sans"/>
                <a:ea typeface="DM Sans"/>
                <a:cs typeface="DM Sans"/>
                <a:sym typeface="DM Sans"/>
              </a:rPr>
              <a:t> cantidad de data a veces insuficiente, tiempo y recurso, interpretación de resultados, susceptibilidad al error</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Etapas de modelo analitico: </a:t>
            </a:r>
            <a:r>
              <a:rPr lang="es" sz="1350">
                <a:solidFill>
                  <a:schemeClr val="dk1"/>
                </a:solidFill>
                <a:latin typeface="DM Sans"/>
                <a:ea typeface="DM Sans"/>
                <a:cs typeface="DM Sans"/>
                <a:sym typeface="DM Sans"/>
              </a:rPr>
              <a:t>conjunto de pasos (i) entendimiento del problema, ii) extracción, iii) limpieza de datos, iv) EDA, v)selección de variables, vi) modelamiento, vii) validación y despliegue ) que permiten el desarrollo de un modelo analitico</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2000"/>
              <a:buFont typeface="Arial"/>
              <a:buNone/>
            </a:pPr>
            <a:r>
              <a:t/>
            </a:r>
            <a:endParaRPr b="1" sz="1350">
              <a:solidFill>
                <a:schemeClr val="dk1"/>
              </a:solidFill>
              <a:highlight>
                <a:srgbClr val="EAFF6A"/>
              </a:highlight>
              <a:latin typeface="DM Sans"/>
              <a:ea typeface="DM Sans"/>
              <a:cs typeface="DM Sans"/>
              <a:sym typeface="DM Sans"/>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90"/>
          <p:cNvSpPr txBox="1"/>
          <p:nvPr/>
        </p:nvSpPr>
        <p:spPr>
          <a:xfrm>
            <a:off x="1339500" y="693075"/>
            <a:ext cx="6465000" cy="1088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s" sz="4000">
                <a:solidFill>
                  <a:srgbClr val="EAFF6A"/>
                </a:solidFill>
                <a:latin typeface="DM Sans"/>
                <a:ea typeface="DM Sans"/>
                <a:cs typeface="DM Sans"/>
                <a:sym typeface="DM Sans"/>
              </a:rPr>
              <a:t>Resumen</a:t>
            </a:r>
            <a:r>
              <a:rPr b="1" lang="es" sz="4000">
                <a:solidFill>
                  <a:srgbClr val="DEFC52"/>
                </a:solidFill>
                <a:latin typeface="DM Sans"/>
                <a:ea typeface="DM Sans"/>
                <a:cs typeface="DM Sans"/>
                <a:sym typeface="DM Sans"/>
              </a:rPr>
              <a:t> </a:t>
            </a:r>
            <a:endParaRPr b="1" sz="4000">
              <a:solidFill>
                <a:srgbClr val="DEFC52"/>
              </a:solidFill>
              <a:latin typeface="DM Sans"/>
              <a:ea typeface="DM Sans"/>
              <a:cs typeface="DM Sans"/>
              <a:sym typeface="DM Sans"/>
            </a:endParaRPr>
          </a:p>
          <a:p>
            <a:pPr indent="0" lvl="0" marL="0" rtl="0" algn="ctr">
              <a:lnSpc>
                <a:spcPct val="100000"/>
              </a:lnSpc>
              <a:spcBef>
                <a:spcPts val="0"/>
              </a:spcBef>
              <a:spcAft>
                <a:spcPts val="0"/>
              </a:spcAft>
              <a:buNone/>
            </a:pPr>
            <a:r>
              <a:rPr b="1" lang="es" sz="4000">
                <a:solidFill>
                  <a:schemeClr val="lt1"/>
                </a:solidFill>
                <a:latin typeface="DM Sans"/>
                <a:ea typeface="DM Sans"/>
                <a:cs typeface="DM Sans"/>
                <a:sym typeface="DM Sans"/>
              </a:rPr>
              <a:t>de la clase hoy</a:t>
            </a:r>
            <a:endParaRPr sz="4000">
              <a:solidFill>
                <a:schemeClr val="lt1"/>
              </a:solidFill>
              <a:latin typeface="DM Sans"/>
              <a:ea typeface="DM Sans"/>
              <a:cs typeface="DM Sans"/>
              <a:sym typeface="DM Sans"/>
            </a:endParaRPr>
          </a:p>
        </p:txBody>
      </p:sp>
      <p:sp>
        <p:nvSpPr>
          <p:cNvPr id="606" name="Google Shape;606;p90"/>
          <p:cNvSpPr txBox="1"/>
          <p:nvPr/>
        </p:nvSpPr>
        <p:spPr>
          <a:xfrm>
            <a:off x="2109143" y="2502363"/>
            <a:ext cx="4925700" cy="1064700"/>
          </a:xfrm>
          <a:prstGeom prst="rect">
            <a:avLst/>
          </a:prstGeom>
          <a:noFill/>
          <a:ln>
            <a:noFill/>
          </a:ln>
        </p:spPr>
        <p:txBody>
          <a:bodyPr anchorCtr="0" anchor="t" bIns="91425" lIns="91425" spcFirstLastPara="1" rIns="91425" wrap="square" tIns="91425">
            <a:spAutoFit/>
          </a:bodyPr>
          <a:lstStyle/>
          <a:p>
            <a:pPr indent="-314325" lvl="0" marL="457200" rtl="0" algn="l">
              <a:spcBef>
                <a:spcPts val="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Modelos Analíticos en Ciencia de Datos.</a:t>
            </a:r>
            <a:endParaRPr sz="1350">
              <a:solidFill>
                <a:schemeClr val="lt1"/>
              </a:solidFill>
              <a:latin typeface="DM Sans"/>
              <a:ea typeface="DM Sans"/>
              <a:cs typeface="DM Sans"/>
              <a:sym typeface="DM Sans"/>
            </a:endParaRPr>
          </a:p>
          <a:p>
            <a:pPr indent="-314325" lvl="0" marL="457200" rtl="0" algn="l">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ML, Ventajas, Aplicaciones.</a:t>
            </a:r>
            <a:endParaRPr sz="1350">
              <a:solidFill>
                <a:schemeClr val="lt1"/>
              </a:solidFill>
              <a:latin typeface="DM Sans"/>
              <a:ea typeface="DM Sans"/>
              <a:cs typeface="DM Sans"/>
              <a:sym typeface="DM Sans"/>
            </a:endParaRPr>
          </a:p>
          <a:p>
            <a:pPr indent="-314325" lvl="0" marL="457200" rtl="0" algn="l">
              <a:spcBef>
                <a:spcPts val="1000"/>
              </a:spcBef>
              <a:spcAft>
                <a:spcPts val="1000"/>
              </a:spcAft>
              <a:buClr>
                <a:srgbClr val="EAFF6A"/>
              </a:buClr>
              <a:buSzPts val="1350"/>
              <a:buFont typeface="DM Sans"/>
              <a:buChar char="✓"/>
            </a:pPr>
            <a:r>
              <a:rPr lang="es" sz="1350">
                <a:solidFill>
                  <a:schemeClr val="lt1"/>
                </a:solidFill>
                <a:latin typeface="DM Sans"/>
                <a:ea typeface="DM Sans"/>
                <a:cs typeface="DM Sans"/>
                <a:sym typeface="DM Sans"/>
              </a:rPr>
              <a:t>Etapas y Tipos de Aprendizajes.</a:t>
            </a:r>
            <a:endParaRPr sz="1350">
              <a:solidFill>
                <a:schemeClr val="lt1"/>
              </a:solidFill>
              <a:latin typeface="DM Sans"/>
              <a:ea typeface="DM Sans"/>
              <a:cs typeface="DM Sans"/>
              <a:sym typeface="DM Sans"/>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pic>
        <p:nvPicPr>
          <p:cNvPr id="611" name="Google Shape;611;p91" title="Hashtag &quot;democratizando la educación&quot;"/>
          <p:cNvPicPr preferRelativeResize="0"/>
          <p:nvPr/>
        </p:nvPicPr>
        <p:blipFill>
          <a:blip r:embed="rId3">
            <a:alphaModFix/>
          </a:blip>
          <a:stretch>
            <a:fillRect/>
          </a:stretch>
        </p:blipFill>
        <p:spPr>
          <a:xfrm>
            <a:off x="1609675" y="2410500"/>
            <a:ext cx="5924650" cy="322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2"/>
          <p:cNvSpPr txBox="1"/>
          <p:nvPr/>
        </p:nvSpPr>
        <p:spPr>
          <a:xfrm>
            <a:off x="1404863" y="1941375"/>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Modelo </a:t>
            </a:r>
            <a:r>
              <a:rPr b="1" lang="es" sz="4000">
                <a:solidFill>
                  <a:srgbClr val="EAFF6A"/>
                </a:solidFill>
                <a:latin typeface="DM Sans"/>
                <a:ea typeface="DM Sans"/>
                <a:cs typeface="DM Sans"/>
                <a:sym typeface="DM Sans"/>
              </a:rPr>
              <a:t>analitico</a:t>
            </a:r>
            <a:endParaRPr b="1" sz="4000">
              <a:solidFill>
                <a:srgbClr val="EAFF6A"/>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3"/>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¿Qué es un modelo?</a:t>
            </a:r>
            <a:endParaRPr b="1" sz="4000">
              <a:solidFill>
                <a:schemeClr val="dk1"/>
              </a:solidFill>
              <a:latin typeface="DM Sans"/>
              <a:ea typeface="DM Sans"/>
              <a:cs typeface="DM Sans"/>
              <a:sym typeface="DM Sans"/>
            </a:endParaRPr>
          </a:p>
        </p:txBody>
      </p:sp>
      <p:sp>
        <p:nvSpPr>
          <p:cNvPr id="170" name="Google Shape;170;p33"/>
          <p:cNvSpPr txBox="1"/>
          <p:nvPr/>
        </p:nvSpPr>
        <p:spPr>
          <a:xfrm>
            <a:off x="473350" y="1908175"/>
            <a:ext cx="38346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350">
                <a:latin typeface="DM Sans"/>
                <a:ea typeface="DM Sans"/>
                <a:cs typeface="DM Sans"/>
                <a:sym typeface="DM Sans"/>
              </a:rPr>
              <a:t>¡Es una representación de una idea! (TODOS LOS MODELOS TIENEN ERROR)</a:t>
            </a:r>
            <a:endParaRPr sz="1350">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p:txBody>
      </p:sp>
      <p:pic>
        <p:nvPicPr>
          <p:cNvPr id="171" name="Google Shape;171;p33"/>
          <p:cNvPicPr preferRelativeResize="0"/>
          <p:nvPr/>
        </p:nvPicPr>
        <p:blipFill>
          <a:blip r:embed="rId3">
            <a:alphaModFix/>
          </a:blip>
          <a:stretch>
            <a:fillRect/>
          </a:stretch>
        </p:blipFill>
        <p:spPr>
          <a:xfrm>
            <a:off x="4146825" y="1501112"/>
            <a:ext cx="4566175" cy="23891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34"/>
          <p:cNvPicPr preferRelativeResize="0"/>
          <p:nvPr/>
        </p:nvPicPr>
        <p:blipFill>
          <a:blip r:embed="rId3">
            <a:alphaModFix/>
          </a:blip>
          <a:stretch>
            <a:fillRect/>
          </a:stretch>
        </p:blipFill>
        <p:spPr>
          <a:xfrm>
            <a:off x="4282525" y="1429977"/>
            <a:ext cx="4641150" cy="2727650"/>
          </a:xfrm>
          <a:prstGeom prst="rect">
            <a:avLst/>
          </a:prstGeom>
          <a:noFill/>
          <a:ln>
            <a:noFill/>
          </a:ln>
        </p:spPr>
      </p:pic>
      <p:sp>
        <p:nvSpPr>
          <p:cNvPr id="177" name="Google Shape;177;p34"/>
          <p:cNvSpPr txBox="1"/>
          <p:nvPr/>
        </p:nvSpPr>
        <p:spPr>
          <a:xfrm>
            <a:off x="384200" y="1727375"/>
            <a:ext cx="36438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solidFill>
                  <a:schemeClr val="dk1"/>
                </a:solidFill>
                <a:highlight>
                  <a:srgbClr val="EAFF6A"/>
                </a:highlight>
                <a:latin typeface="DM Sans"/>
                <a:ea typeface="DM Sans"/>
                <a:cs typeface="DM Sans"/>
                <a:sym typeface="DM Sans"/>
              </a:rPr>
              <a:t>Modelos analíticos:</a:t>
            </a:r>
            <a:r>
              <a:rPr lang="es" sz="1350">
                <a:latin typeface="DM Sans"/>
                <a:ea typeface="DM Sans"/>
                <a:cs typeface="DM Sans"/>
                <a:sym typeface="DM Sans"/>
              </a:rPr>
              <a:t> representan una solución matemática de forma cerrada a unas ecuaciones sujeto a las condiciones iniciales.</a:t>
            </a:r>
            <a:endParaRPr sz="1350">
              <a:latin typeface="DM Sans"/>
              <a:ea typeface="DM Sans"/>
              <a:cs typeface="DM Sans"/>
              <a:sym typeface="DM Sans"/>
            </a:endParaRPr>
          </a:p>
          <a:p>
            <a:pPr indent="0" lvl="0" marL="0" rtl="0" algn="l">
              <a:spcBef>
                <a:spcPts val="0"/>
              </a:spcBef>
              <a:spcAft>
                <a:spcPts val="0"/>
              </a:spcAft>
              <a:buNone/>
            </a:pPr>
            <a:r>
              <a:rPr b="1" lang="es" sz="1350">
                <a:solidFill>
                  <a:schemeClr val="dk1"/>
                </a:solidFill>
                <a:highlight>
                  <a:srgbClr val="EAFF6A"/>
                </a:highlight>
                <a:latin typeface="DM Sans"/>
                <a:ea typeface="DM Sans"/>
                <a:cs typeface="DM Sans"/>
                <a:sym typeface="DM Sans"/>
              </a:rPr>
              <a:t>Modelos numéricos:</a:t>
            </a:r>
            <a:r>
              <a:rPr lang="es" sz="1350">
                <a:latin typeface="DM Sans"/>
                <a:ea typeface="DM Sans"/>
                <a:cs typeface="DM Sans"/>
                <a:sym typeface="DM Sans"/>
              </a:rPr>
              <a:t> se basan en un procedimiento numérico como la diferencia finita o el método de elementos finitos para resolver ecuaciones complejas</a:t>
            </a:r>
            <a:endParaRPr sz="1350">
              <a:latin typeface="DM Sans"/>
              <a:ea typeface="DM Sans"/>
              <a:cs typeface="DM Sans"/>
              <a:sym typeface="DM Sans"/>
            </a:endParaRPr>
          </a:p>
        </p:txBody>
      </p:sp>
      <p:sp>
        <p:nvSpPr>
          <p:cNvPr id="178" name="Google Shape;178;p34"/>
          <p:cNvSpPr txBox="1"/>
          <p:nvPr/>
        </p:nvSpPr>
        <p:spPr>
          <a:xfrm>
            <a:off x="384200" y="754000"/>
            <a:ext cx="6862500" cy="4029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Tipos de modelos</a:t>
            </a:r>
            <a:endParaRPr b="1" sz="4000">
              <a:solidFill>
                <a:schemeClr val="dk1"/>
              </a:solidFill>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